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7" r:id="rId3"/>
    <p:sldId id="276" r:id="rId4"/>
    <p:sldId id="268" r:id="rId5"/>
    <p:sldId id="269" r:id="rId6"/>
    <p:sldId id="270" r:id="rId7"/>
    <p:sldId id="278" r:id="rId8"/>
    <p:sldId id="273" r:id="rId9"/>
    <p:sldId id="271" r:id="rId10"/>
    <p:sldId id="277" r:id="rId11"/>
    <p:sldId id="274" r:id="rId12"/>
    <p:sldId id="260" r:id="rId13"/>
    <p:sldId id="261" r:id="rId14"/>
    <p:sldId id="279" r:id="rId15"/>
    <p:sldId id="275" r:id="rId16"/>
    <p:sldId id="257" r:id="rId17"/>
    <p:sldId id="258" r:id="rId18"/>
    <p:sldId id="259" r:id="rId19"/>
    <p:sldId id="280" r:id="rId20"/>
    <p:sldId id="263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8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8" autoAdjust="0"/>
    <p:restoredTop sz="94344" autoAdjust="0"/>
  </p:normalViewPr>
  <p:slideViewPr>
    <p:cSldViewPr>
      <p:cViewPr varScale="1">
        <p:scale>
          <a:sx n="109" d="100"/>
          <a:sy n="109" d="100"/>
        </p:scale>
        <p:origin x="1680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178A5-417B-4063-95FC-1CB2D8D4CA69}" type="datetimeFigureOut">
              <a:rPr lang="en-US" smtClean="0"/>
              <a:t>1/18/2021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403BC-391F-4AAF-AEB3-5210949349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308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178A5-417B-4063-95FC-1CB2D8D4CA69}" type="datetimeFigureOut">
              <a:rPr lang="en-US" smtClean="0"/>
              <a:t>1/18/2021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403BC-391F-4AAF-AEB3-5210949349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6414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178A5-417B-4063-95FC-1CB2D8D4CA69}" type="datetimeFigureOut">
              <a:rPr lang="en-US" smtClean="0"/>
              <a:t>1/18/2021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403BC-391F-4AAF-AEB3-5210949349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6124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178A5-417B-4063-95FC-1CB2D8D4CA69}" type="datetimeFigureOut">
              <a:rPr lang="en-US" smtClean="0"/>
              <a:t>1/18/2021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403BC-391F-4AAF-AEB3-5210949349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215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178A5-417B-4063-95FC-1CB2D8D4CA69}" type="datetimeFigureOut">
              <a:rPr lang="en-US" smtClean="0"/>
              <a:t>1/18/2021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403BC-391F-4AAF-AEB3-5210949349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1684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178A5-417B-4063-95FC-1CB2D8D4CA69}" type="datetimeFigureOut">
              <a:rPr lang="en-US" smtClean="0"/>
              <a:t>1/18/2021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403BC-391F-4AAF-AEB3-5210949349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7040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178A5-417B-4063-95FC-1CB2D8D4CA69}" type="datetimeFigureOut">
              <a:rPr lang="en-US" smtClean="0"/>
              <a:t>1/18/2021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403BC-391F-4AAF-AEB3-5210949349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175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178A5-417B-4063-95FC-1CB2D8D4CA69}" type="datetimeFigureOut">
              <a:rPr lang="en-US" smtClean="0"/>
              <a:t>1/18/2021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403BC-391F-4AAF-AEB3-5210949349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513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178A5-417B-4063-95FC-1CB2D8D4CA69}" type="datetimeFigureOut">
              <a:rPr lang="en-US" smtClean="0"/>
              <a:t>1/18/2021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403BC-391F-4AAF-AEB3-5210949349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6863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178A5-417B-4063-95FC-1CB2D8D4CA69}" type="datetimeFigureOut">
              <a:rPr lang="en-US" smtClean="0"/>
              <a:t>1/18/2021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403BC-391F-4AAF-AEB3-5210949349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018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178A5-417B-4063-95FC-1CB2D8D4CA69}" type="datetimeFigureOut">
              <a:rPr lang="en-US" smtClean="0"/>
              <a:t>1/18/2021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403BC-391F-4AAF-AEB3-5210949349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4261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3178A5-417B-4063-95FC-1CB2D8D4CA69}" type="datetimeFigureOut">
              <a:rPr lang="en-US" smtClean="0"/>
              <a:t>1/18/2021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403BC-391F-4AAF-AEB3-5210949349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973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drive.google.com/file/d/1uEC6nrlNrHdmjRs3p6XslDt1jApx0Saa/view?usp=sharin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ko0nkurs\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2400" y="-1037105"/>
            <a:ext cx="9372600" cy="19731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4900" y="358775"/>
            <a:ext cx="6858000" cy="1470025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Comic Sans MS" panose="030F0702030302020204" pitchFamily="66" charset="0"/>
              </a:rPr>
              <a:t>Дом ученика средњих школа  „Ангелина Којић – Гина“</a:t>
            </a:r>
            <a:r>
              <a:rPr lang="en-US" sz="2800" b="1" dirty="0" smtClean="0">
                <a:latin typeface="Comic Sans MS" panose="030F0702030302020204" pitchFamily="66" charset="0"/>
              </a:rPr>
              <a:t/>
            </a:r>
            <a:br>
              <a:rPr lang="en-US" sz="2800" b="1" dirty="0" smtClean="0">
                <a:latin typeface="Comic Sans MS" panose="030F0702030302020204" pitchFamily="66" charset="0"/>
              </a:rPr>
            </a:br>
            <a:r>
              <a:rPr lang="sr-Cyrl-RS" sz="2800" b="1" dirty="0" smtClean="0">
                <a:latin typeface="Comic Sans MS" panose="030F0702030302020204" pitchFamily="66" charset="0"/>
              </a:rPr>
              <a:t>Зрењанин</a:t>
            </a:r>
            <a:r>
              <a:rPr lang="ru-RU" sz="2800" b="1" dirty="0" smtClean="0">
                <a:latin typeface="Comic Sans MS" panose="030F0702030302020204" pitchFamily="66" charset="0"/>
              </a:rPr>
              <a:t/>
            </a:r>
            <a:br>
              <a:rPr lang="ru-RU" sz="2800" b="1" dirty="0" smtClean="0">
                <a:latin typeface="Comic Sans MS" panose="030F0702030302020204" pitchFamily="66" charset="0"/>
              </a:rPr>
            </a:br>
            <a:endParaRPr lang="en-US" sz="2800" b="1" dirty="0">
              <a:latin typeface="Comic Sans MS" panose="030F0702030302020204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0500" y="4876800"/>
            <a:ext cx="8534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b="1" dirty="0" smtClean="0">
                <a:latin typeface="Comic Sans MS" panose="030F0702030302020204" pitchFamily="66" charset="0"/>
              </a:rPr>
              <a:t>Координатор тима</a:t>
            </a:r>
            <a:r>
              <a:rPr lang="sr-Cyrl-RS" dirty="0" smtClean="0">
                <a:latin typeface="Comic Sans MS" panose="030F0702030302020204" pitchFamily="66" charset="0"/>
              </a:rPr>
              <a:t>: Нада Шрајер, стручни сарадник психолог</a:t>
            </a:r>
          </a:p>
          <a:p>
            <a:r>
              <a:rPr lang="sr-Cyrl-RS" b="1" dirty="0" smtClean="0">
                <a:latin typeface="Comic Sans MS" panose="030F0702030302020204" pitchFamily="66" charset="0"/>
              </a:rPr>
              <a:t>Чланови тима: </a:t>
            </a:r>
            <a:r>
              <a:rPr lang="sr-Cyrl-RS" dirty="0" smtClean="0">
                <a:latin typeface="Comic Sans MS" panose="030F0702030302020204" pitchFamily="66" charset="0"/>
              </a:rPr>
              <a:t>Оливера Ћирић, Биљана Дринић, Јованка Провиџало, Горан Петковић,</a:t>
            </a:r>
          </a:p>
          <a:p>
            <a:r>
              <a:rPr lang="sr-Cyrl-RS" dirty="0" smtClean="0">
                <a:latin typeface="Comic Sans MS" panose="030F0702030302020204" pitchFamily="66" charset="0"/>
              </a:rPr>
              <a:t>Јелена Пујић, Јована Солумун, Соња Пашћан – васпитачи у дому</a:t>
            </a:r>
            <a:endParaRPr lang="sr-Cyrl-RS" dirty="0">
              <a:latin typeface="Comic Sans MS" panose="030F0702030302020204" pitchFamily="66" charset="0"/>
            </a:endParaRPr>
          </a:p>
          <a:p>
            <a:r>
              <a:rPr lang="sr-Cyrl-RS" b="1" dirty="0" smtClean="0">
                <a:latin typeface="Comic Sans MS" panose="030F0702030302020204" pitchFamily="66" charset="0"/>
              </a:rPr>
              <a:t>Техничка подршка</a:t>
            </a:r>
            <a:r>
              <a:rPr lang="sr-Cyrl-RS" dirty="0" smtClean="0">
                <a:latin typeface="Comic Sans MS" panose="030F0702030302020204" pitchFamily="66" charset="0"/>
              </a:rPr>
              <a:t>: Бојана Пашић 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81000" y="1676400"/>
            <a:ext cx="8305800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sr-Cyrl-RS" sz="4800" b="1" cap="none" spc="0" dirty="0" smtClean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БЕЗБЕДНОСТ</a:t>
            </a:r>
          </a:p>
          <a:p>
            <a:pPr algn="ctr"/>
            <a:r>
              <a:rPr lang="sr-Cyrl-RS" sz="4800" b="1" cap="none" spc="0" dirty="0" smtClean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 И ДРУШТВЕНА МРЕЖА,</a:t>
            </a:r>
          </a:p>
          <a:p>
            <a:pPr algn="ctr"/>
            <a:r>
              <a:rPr lang="sr-Cyrl-RS" sz="4800" b="1" dirty="0" smtClean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У ЧЕМУ ЈЕ</a:t>
            </a:r>
            <a:r>
              <a:rPr lang="sr-Cyrl-RS" sz="4800" b="1" dirty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r>
              <a:rPr lang="sr-Cyrl-RS" sz="4800" b="1" cap="none" spc="0" dirty="0" smtClean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НЕРАВНОТЕЖА ?</a:t>
            </a:r>
          </a:p>
        </p:txBody>
      </p:sp>
      <p:pic>
        <p:nvPicPr>
          <p:cNvPr id="19458" name="Picture 2" descr="E:\ko0nkurs\unnamed.g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1400" y="533400"/>
            <a:ext cx="1509949" cy="1509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E:\ko0nkurs\shield cir.gif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400" y="740672"/>
            <a:ext cx="1195389" cy="1095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9042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E:\ko0nkurs\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088" y="-76200"/>
            <a:ext cx="9220200" cy="19410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sr-Cyrl-RS" sz="4000" b="1" dirty="0" smtClean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СЦЕНАРИО РАДИОНИЦЕ 2 </a:t>
            </a:r>
            <a:endParaRPr lang="en-US" b="1" dirty="0">
              <a:ln w="11430"/>
              <a:solidFill>
                <a:srgbClr val="80008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0" y="1295400"/>
            <a:ext cx="8991600" cy="5715000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ru-RU" b="1" dirty="0">
                <a:latin typeface="Comic Sans MS" panose="030F0702030302020204" pitchFamily="66" charset="0"/>
              </a:rPr>
              <a:t>СЦЕНАРИО ДРУГЕ РАДИОНИЦЕ </a:t>
            </a:r>
            <a:r>
              <a:rPr lang="ru-RU" dirty="0">
                <a:latin typeface="Comic Sans MS" panose="030F0702030302020204" pitchFamily="66" charset="0"/>
              </a:rPr>
              <a:t>„ОПРЕЗНО СА УПОТРЕБОМ ТЕЛЕФОНА“</a:t>
            </a:r>
          </a:p>
          <a:p>
            <a:pPr marL="0" indent="0">
              <a:buNone/>
            </a:pPr>
            <a:r>
              <a:rPr lang="ru-RU" dirty="0">
                <a:latin typeface="Comic Sans MS" panose="030F0702030302020204" pitchFamily="66" charset="0"/>
              </a:rPr>
              <a:t>ТРАЈАЊЕ 90 МИНУТА</a:t>
            </a:r>
          </a:p>
          <a:p>
            <a:pPr marL="0" indent="0">
              <a:buNone/>
            </a:pPr>
            <a:r>
              <a:rPr lang="ru-RU" b="1" dirty="0">
                <a:latin typeface="Comic Sans MS" panose="030F0702030302020204" pitchFamily="66" charset="0"/>
              </a:rPr>
              <a:t>УВОДНИ ДЕО РАДИОНИЦЕ:</a:t>
            </a:r>
          </a:p>
          <a:p>
            <a:pPr marL="0" indent="0">
              <a:buNone/>
            </a:pPr>
            <a:r>
              <a:rPr lang="ru-RU" dirty="0">
                <a:latin typeface="Comic Sans MS" panose="030F0702030302020204" pitchFamily="66" charset="0"/>
              </a:rPr>
              <a:t>-ПРЕДСТАВЉАЊЕ ГОШЋИ-ВОДИТЕЉКИ РАДИОНИЦЕ</a:t>
            </a:r>
          </a:p>
          <a:p>
            <a:pPr marL="0" indent="0">
              <a:buNone/>
            </a:pPr>
            <a:r>
              <a:rPr lang="ru-RU" dirty="0">
                <a:latin typeface="Comic Sans MS" panose="030F0702030302020204" pitchFamily="66" charset="0"/>
              </a:rPr>
              <a:t>-ДОГОВОР О ПРАВИЛИМА РАДИОНИЦЕ </a:t>
            </a:r>
          </a:p>
          <a:p>
            <a:pPr marL="0" indent="0">
              <a:buNone/>
            </a:pPr>
            <a:r>
              <a:rPr lang="ru-RU" dirty="0">
                <a:latin typeface="Comic Sans MS" panose="030F0702030302020204" pitchFamily="66" charset="0"/>
              </a:rPr>
              <a:t>-ПРЕДСТАВЉАЊЕ УЧЕСНИКА</a:t>
            </a:r>
          </a:p>
          <a:p>
            <a:pPr marL="0" indent="0">
              <a:buNone/>
            </a:pPr>
            <a:endParaRPr lang="ru-RU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ru-RU" b="1" dirty="0">
                <a:latin typeface="Comic Sans MS" panose="030F0702030302020204" pitchFamily="66" charset="0"/>
              </a:rPr>
              <a:t>ЦЕНТРАЛНИ ДЕО РАДИОНИЦЕ:</a:t>
            </a:r>
          </a:p>
          <a:p>
            <a:pPr marL="0" indent="0">
              <a:buNone/>
            </a:pPr>
            <a:r>
              <a:rPr lang="ru-RU" dirty="0">
                <a:latin typeface="Comic Sans MS" panose="030F0702030302020204" pitchFamily="66" charset="0"/>
              </a:rPr>
              <a:t>-УВОДНА ИГРА-ПРИКАЖИ ЦРТЕЖОМ ЈЕДАН ТВОЈ ДАН СА ОСВРТОМ НА УПОТРЕБУ ТЕЛЕФОНА У РАЗЛИЧИТЕ СВРХЕ</a:t>
            </a:r>
          </a:p>
          <a:p>
            <a:pPr marL="0" indent="0">
              <a:buNone/>
            </a:pPr>
            <a:r>
              <a:rPr lang="ru-RU" dirty="0">
                <a:latin typeface="Comic Sans MS" panose="030F0702030302020204" pitchFamily="66" charset="0"/>
              </a:rPr>
              <a:t>-АНАЛИЗА ЦРТЕЖА</a:t>
            </a:r>
          </a:p>
          <a:p>
            <a:pPr marL="0" indent="0">
              <a:buNone/>
            </a:pPr>
            <a:r>
              <a:rPr lang="ru-RU" dirty="0">
                <a:latin typeface="Comic Sans MS" panose="030F0702030302020204" pitchFamily="66" charset="0"/>
              </a:rPr>
              <a:t>-РЕЧ ВОДИТЕЉКИ</a:t>
            </a:r>
          </a:p>
          <a:p>
            <a:pPr marL="0" indent="0">
              <a:buNone/>
            </a:pPr>
            <a:r>
              <a:rPr lang="ru-RU" dirty="0">
                <a:latin typeface="Comic Sans MS" panose="030F0702030302020204" pitchFamily="66" charset="0"/>
              </a:rPr>
              <a:t>-ОСВЕШЋИВАЊЕ ЧИЊЕНИЦЕ ДА СУ НАМ ТЕЛЕФОНИ СТАЛНО У РУКАМА, </a:t>
            </a:r>
          </a:p>
          <a:p>
            <a:pPr marL="0" indent="0">
              <a:buNone/>
            </a:pPr>
            <a:r>
              <a:rPr lang="ru-RU" dirty="0">
                <a:latin typeface="Comic Sans MS" panose="030F0702030302020204" pitchFamily="66" charset="0"/>
              </a:rPr>
              <a:t>-ДА НЕ МОЖЕМО ЗАМИСЛИТИ ЖИВОТ БЕЗ ЊИХ,</a:t>
            </a:r>
          </a:p>
          <a:p>
            <a:pPr marL="0" indent="0">
              <a:buNone/>
            </a:pPr>
            <a:r>
              <a:rPr lang="ru-RU" dirty="0">
                <a:latin typeface="Comic Sans MS" panose="030F0702030302020204" pitchFamily="66" charset="0"/>
              </a:rPr>
              <a:t>-НЕБРОЈЕНЕ МОГУЋНОСТИ ЗЛОУПОТРЕБЕ НАШИХ ПОДАТАКА КРОЗ РАЗЛИЧИТЕ АПЛИКАЦИЈЕ</a:t>
            </a:r>
          </a:p>
          <a:p>
            <a:pPr marL="0" indent="0">
              <a:buNone/>
            </a:pPr>
            <a:r>
              <a:rPr lang="ru-RU" dirty="0">
                <a:latin typeface="Comic Sans MS" panose="030F0702030302020204" pitchFamily="66" charset="0"/>
              </a:rPr>
              <a:t>-ВЕЖБА СВАКО НА СВОМ ТЕЛЕФОНУ-ИСКЉУЧИ МОГУЋНОСТ ЗЛОУПОТРЕБЕ КРОЗ УПРАВЉАЊЕ ТЕХНИЧКИМ МОГУЋНОСТИМА ТЕЛЕФОНА –ТЕСТИРАЈ „ТЕЖИНУ“ СВОЈЕ ЛОЗИНКЕ</a:t>
            </a:r>
          </a:p>
          <a:p>
            <a:pPr marL="0" indent="0">
              <a:buNone/>
            </a:pPr>
            <a:r>
              <a:rPr lang="ru-RU" dirty="0">
                <a:latin typeface="Comic Sans MS" panose="030F0702030302020204" pitchFamily="66" charset="0"/>
              </a:rPr>
              <a:t>-ПРЕДСТАВЉАЊЕ АПЛИКАЦИЈЕ КОЈЕ ПОВЕЋАВАЈУ БЕЗБЕДНОСТ </a:t>
            </a:r>
            <a:r>
              <a:rPr lang="ru-RU" dirty="0" smtClean="0">
                <a:latin typeface="Comic Sans MS" panose="030F0702030302020204" pitchFamily="66" charset="0"/>
              </a:rPr>
              <a:t>ЛОЗИНКИ</a:t>
            </a:r>
          </a:p>
          <a:p>
            <a:pPr marL="0" indent="0">
              <a:buNone/>
            </a:pPr>
            <a:endParaRPr lang="ru-RU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ru-RU" b="1" dirty="0">
                <a:latin typeface="Comic Sans MS" panose="030F0702030302020204" pitchFamily="66" charset="0"/>
              </a:rPr>
              <a:t>ЗАВРШНИ ДЕО РАДИОНИЦЕ:</a:t>
            </a:r>
          </a:p>
          <a:p>
            <a:pPr marL="0" indent="0">
              <a:buNone/>
            </a:pPr>
            <a:r>
              <a:rPr lang="ru-RU" dirty="0">
                <a:latin typeface="Comic Sans MS" panose="030F0702030302020204" pitchFamily="66" charset="0"/>
              </a:rPr>
              <a:t>-ЗАВРШНА ИГРА “ ВОЛИМ...“-СВАКИ УЧЕСНИК НА ПАПИР НАПИШЕ ШТА ВОЛИ ДА РАДИ НА МОБИЛНОМ ТЕЛЕФОНУ(ТО МОЖЕ БИТИ БИЛО ШТА ШТО ОПУШТА,ЗАБАВЉА...).Затим сви учесници шетају по просторији и анализирају своје одговоре са другима покушавајући да направе групе истомишљеника</a:t>
            </a:r>
            <a:r>
              <a:rPr lang="ru-RU" dirty="0" smtClean="0">
                <a:latin typeface="Comic Sans MS" panose="030F0702030302020204" pitchFamily="66" charset="0"/>
              </a:rPr>
              <a:t>)</a:t>
            </a:r>
          </a:p>
          <a:p>
            <a:pPr marL="0" indent="0">
              <a:buNone/>
            </a:pPr>
            <a:endParaRPr lang="ru-RU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ru-RU" b="1" dirty="0">
                <a:latin typeface="Comic Sans MS" panose="030F0702030302020204" pitchFamily="66" charset="0"/>
              </a:rPr>
              <a:t>ЕВАЛУАЦИЈА: </a:t>
            </a:r>
            <a:r>
              <a:rPr lang="ru-RU" dirty="0">
                <a:latin typeface="Comic Sans MS" panose="030F0702030302020204" pitchFamily="66" charset="0"/>
              </a:rPr>
              <a:t>НА СКАЛИ ОД 1 ДО 5 КАО У ШКОЛИ ОЦЕНИТИ КОРИСНОСТ ДОБИЈЕНИХ ИНФОРМАЦИЈА</a:t>
            </a:r>
          </a:p>
        </p:txBody>
      </p:sp>
    </p:spTree>
    <p:extLst>
      <p:ext uri="{BB962C8B-B14F-4D97-AF65-F5344CB8AC3E}">
        <p14:creationId xmlns:p14="http://schemas.microsoft.com/office/powerpoint/2010/main" val="3854368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E:\ko0nkurs\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4177" y="-37214"/>
            <a:ext cx="9296400" cy="1957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981200"/>
            <a:ext cx="7010400" cy="3001963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uk-UA" sz="8000" b="1" dirty="0" smtClean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РАДИОНИЦЕ У ПРАКСИ</a:t>
            </a:r>
            <a:endParaRPr lang="en-US" sz="8000" b="1" dirty="0">
              <a:ln w="11430"/>
              <a:solidFill>
                <a:srgbClr val="80008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4416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E:\ko0nkurs\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5400" y="-164805"/>
            <a:ext cx="9169400" cy="1930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28257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sr-Cyrl-R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sr-Cyrl-R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sr-Cyrl-RS" sz="3600" b="1" dirty="0" smtClean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„НАУЧИМО ЈЕДНИ ДРУГЕ“</a:t>
            </a:r>
            <a:br>
              <a:rPr lang="sr-Cyrl-RS" sz="3600" b="1" dirty="0" smtClean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</a:br>
            <a:r>
              <a:rPr lang="sr-Cyrl-RS" sz="3600" b="1" dirty="0" smtClean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ВРШЊАЧКА ЕДУКАЦИЈА</a:t>
            </a:r>
            <a:endParaRPr lang="en-US" sz="3600" b="1" dirty="0">
              <a:ln w="11430"/>
              <a:solidFill>
                <a:srgbClr val="80008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4600" y="1752600"/>
            <a:ext cx="6477000" cy="50292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dirty="0" smtClean="0">
                <a:latin typeface="Comic Sans MS" panose="030F0702030302020204" pitchFamily="66" charset="0"/>
              </a:rPr>
              <a:t>РАДИОНИЦА О ЕЛЕКТРОНСКОМ НАСИЉУ</a:t>
            </a:r>
          </a:p>
          <a:p>
            <a:pPr marL="0" indent="0">
              <a:buNone/>
            </a:pPr>
            <a:r>
              <a:rPr lang="ru-RU" dirty="0">
                <a:latin typeface="Comic Sans MS" panose="030F0702030302020204" pitchFamily="66" charset="0"/>
              </a:rPr>
              <a:t>У</a:t>
            </a:r>
            <a:r>
              <a:rPr lang="ru-RU" dirty="0" smtClean="0">
                <a:latin typeface="Comic Sans MS" panose="030F0702030302020204" pitchFamily="66" charset="0"/>
              </a:rPr>
              <a:t> просторијама Дома одржана је радионица на тему безбедног понашања на друштвеним мрежама. Организатор је била информатичка секција Дома. Гошћа радионице била је инспектор за малолетничку делинквенцију Невена Шупут.</a:t>
            </a:r>
          </a:p>
          <a:p>
            <a:pPr marL="0" indent="0">
              <a:buNone/>
            </a:pPr>
            <a:r>
              <a:rPr lang="ru-RU" dirty="0" smtClean="0">
                <a:latin typeface="Comic Sans MS" panose="030F0702030302020204" pitchFamily="66" charset="0"/>
              </a:rPr>
              <a:t>Ученици дома, чланови информатичке секције Миле Јокић и Анабела Зонаи, са стручним сарадником-оператером Бојаном Пашић презентовали су ученицима бон-тон понашање на друштвеним мрежама како у односу на друге особе са којима смо на тај начин у контакту, тако и у односу на сопствене фотографије и постове које остављамо.</a:t>
            </a:r>
          </a:p>
          <a:p>
            <a:pPr marL="0" indent="0">
              <a:buNone/>
            </a:pPr>
            <a:r>
              <a:rPr lang="ru-RU" dirty="0" smtClean="0">
                <a:latin typeface="Comic Sans MS" panose="030F0702030302020204" pitchFamily="66" charset="0"/>
              </a:rPr>
              <a:t>Знајући како хејтерске поруке могу бити погубне за примаоца тих порука, у другој игрици имали смо задатак да шаљемо само позитивне поруке!</a:t>
            </a:r>
          </a:p>
        </p:txBody>
      </p:sp>
      <p:pic>
        <p:nvPicPr>
          <p:cNvPr id="2050" name="Picture 2" descr="C:\Users\Administrator\Desktop\ko0nkurs\DSC_0002-1-1-800x800suput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" y="1019176"/>
            <a:ext cx="18288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istrator\Desktop\ko0nkurs\DSC_0006-1-1-800x800suput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6274" y="2954337"/>
            <a:ext cx="1722438" cy="1722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Administrator\Desktop\ko0nkurs\DSC_0012-1-800x800suput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" y="4876800"/>
            <a:ext cx="1865312" cy="1865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7274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E:\ko0nkurs\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37214"/>
            <a:ext cx="9298172" cy="19575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-457200"/>
            <a:ext cx="5943600" cy="6858000"/>
          </a:xfrm>
        </p:spPr>
        <p:txBody>
          <a:bodyPr>
            <a:normAutofit lnSpcReduction="10000"/>
          </a:bodyPr>
          <a:lstStyle/>
          <a:p>
            <a:pPr lvl="0"/>
            <a:endParaRPr lang="ru-RU" sz="1000" dirty="0" smtClean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lvl="0"/>
            <a:endParaRPr lang="ru-RU" sz="10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lvl="0"/>
            <a:endParaRPr lang="ru-RU" sz="10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lvl="0"/>
            <a:endParaRPr lang="ru-RU" sz="1000" dirty="0" smtClean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lvl="0"/>
            <a:endParaRPr lang="ru-RU" sz="1000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pPr marL="0" lvl="0" indent="0">
              <a:buNone/>
            </a:pPr>
            <a:r>
              <a:rPr lang="ru-RU" sz="20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     Инспекторка </a:t>
            </a:r>
            <a:r>
              <a:rPr lang="ru-RU" sz="2000" dirty="0">
                <a:solidFill>
                  <a:prstClr val="black"/>
                </a:solidFill>
                <a:latin typeface="Comic Sans MS" panose="030F0702030302020204" pitchFamily="66" charset="0"/>
              </a:rPr>
              <a:t>Невена Шупут упознала нас је са законском регулативом у овој области и упозорила на распрострањеност </a:t>
            </a:r>
            <a:r>
              <a:rPr lang="ru-RU" sz="20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е-насиља </a:t>
            </a:r>
            <a:r>
              <a:rPr lang="ru-RU" sz="2000" dirty="0">
                <a:solidFill>
                  <a:prstClr val="black"/>
                </a:solidFill>
                <a:latin typeface="Comic Sans MS" panose="030F0702030302020204" pitchFamily="66" charset="0"/>
              </a:rPr>
              <a:t>које је важно препознати и на време пријавити родитељима, наставницима, стручној служби.</a:t>
            </a:r>
          </a:p>
          <a:p>
            <a:pPr marL="0" lvl="0" indent="0">
              <a:buNone/>
            </a:pPr>
            <a:r>
              <a:rPr lang="ru-RU" sz="20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     Што </a:t>
            </a:r>
            <a:r>
              <a:rPr lang="ru-RU" sz="2000" dirty="0">
                <a:solidFill>
                  <a:prstClr val="black"/>
                </a:solidFill>
                <a:latin typeface="Comic Sans MS" panose="030F0702030302020204" pitchFamily="66" charset="0"/>
              </a:rPr>
              <a:t>се тиче личних фотографија које „качимо“ на друштвене мреже инспекторка је дала један користан савет – „Када кренете да  ставите неку фотографију на друштвене мреже запитајте се шта би о фотографији рекли ваши родитељи, односно, да ли би њима могли да је без стида покажете…“</a:t>
            </a:r>
          </a:p>
          <a:p>
            <a:pPr marL="0" lvl="0" indent="0">
              <a:buNone/>
            </a:pPr>
            <a:r>
              <a:rPr lang="ru-RU" sz="20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    Одиграли </a:t>
            </a:r>
            <a:r>
              <a:rPr lang="ru-RU" sz="2000" dirty="0">
                <a:solidFill>
                  <a:prstClr val="black"/>
                </a:solidFill>
                <a:latin typeface="Comic Sans MS" panose="030F0702030302020204" pitchFamily="66" charset="0"/>
              </a:rPr>
              <a:t>смо две симпатичне игрице.Једна од њих показала је колико „живимо“ на друштвеним мрежама(живот на друштвеним мрежама одвија се паралелно са реалним животом и све што размењујемо на друштвеним мрежама једнако је важно као и све што нам се дешава у реалном животу, ако не и важније).</a:t>
            </a:r>
          </a:p>
          <a:p>
            <a:endParaRPr lang="en-US" sz="2000" dirty="0">
              <a:latin typeface="Comic Sans MS" panose="030F0702030302020204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0" y="838200"/>
            <a:ext cx="29718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 descr="E:\ko0nkurs\DSC_0010-1-800x800suput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6000" y="3429000"/>
            <a:ext cx="297180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1122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 descr="E:\ko0nkurs\crop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1673" y="-1600200"/>
            <a:ext cx="9220200" cy="19410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0756" y="-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sr-Cyrl-BA" dirty="0" smtClean="0">
                <a:solidFill>
                  <a:schemeClr val="tx2">
                    <a:lumMod val="60000"/>
                    <a:lumOff val="40000"/>
                  </a:schemeClr>
                </a:solidFill>
                <a:hlinkClick r:id="rId3"/>
              </a:rPr>
              <a:t/>
            </a:r>
            <a:br>
              <a:rPr lang="sr-Cyrl-BA" dirty="0" smtClean="0">
                <a:solidFill>
                  <a:schemeClr val="tx2">
                    <a:lumMod val="60000"/>
                    <a:lumOff val="40000"/>
                  </a:schemeClr>
                </a:solidFill>
                <a:hlinkClick r:id="rId3"/>
              </a:rPr>
            </a:br>
            <a:r>
              <a:rPr lang="sr-Cyrl-BA" dirty="0">
                <a:solidFill>
                  <a:schemeClr val="tx2">
                    <a:lumMod val="60000"/>
                    <a:lumOff val="40000"/>
                  </a:schemeClr>
                </a:solidFill>
                <a:hlinkClick r:id="rId3"/>
              </a:rPr>
              <a:t/>
            </a:r>
            <a:br>
              <a:rPr lang="sr-Cyrl-BA" dirty="0">
                <a:solidFill>
                  <a:schemeClr val="tx2">
                    <a:lumMod val="60000"/>
                    <a:lumOff val="40000"/>
                  </a:schemeClr>
                </a:solidFill>
                <a:hlinkClick r:id="rId3"/>
              </a:rPr>
            </a:br>
            <a:r>
              <a:rPr lang="sr-Cyrl-BA" dirty="0" smtClean="0">
                <a:solidFill>
                  <a:schemeClr val="tx2">
                    <a:lumMod val="60000"/>
                    <a:lumOff val="40000"/>
                  </a:schemeClr>
                </a:solidFill>
                <a:hlinkClick r:id="rId3"/>
              </a:rPr>
              <a:t/>
            </a:r>
            <a:br>
              <a:rPr lang="sr-Cyrl-BA" dirty="0" smtClean="0">
                <a:solidFill>
                  <a:schemeClr val="tx2">
                    <a:lumMod val="60000"/>
                    <a:lumOff val="40000"/>
                  </a:schemeClr>
                </a:solidFill>
                <a:hlinkClick r:id="rId3"/>
              </a:rPr>
            </a:br>
            <a:r>
              <a:rPr lang="sr-Cyrl-BA" dirty="0" smtClean="0">
                <a:solidFill>
                  <a:schemeClr val="tx2">
                    <a:lumMod val="60000"/>
                    <a:lumOff val="40000"/>
                  </a:schemeClr>
                </a:solidFill>
                <a:hlinkClick r:id="rId3"/>
              </a:rPr>
              <a:t>Е-насиље презентација</a:t>
            </a:r>
            <a:r>
              <a:rPr lang="sr-Cyrl-BA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sr-Cyrl-BA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sr-Cyrl-BA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sr-Cyrl-BA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8454" name="Picture 2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800" y="2057400"/>
            <a:ext cx="7010400" cy="421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597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E:\ko0nkurs\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9250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sr-Cyrl-RS" b="1" dirty="0" smtClean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ЗАПАМТИТЕ</a:t>
            </a:r>
            <a:endParaRPr lang="en-US" b="1" dirty="0">
              <a:ln w="11430"/>
              <a:solidFill>
                <a:srgbClr val="80008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153400" cy="4648200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endParaRPr lang="ru-RU" dirty="0" smtClean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ru-RU" dirty="0" smtClean="0">
                <a:latin typeface="Comic Sans MS" panose="030F0702030302020204" pitchFamily="66" charset="0"/>
              </a:rPr>
              <a:t>-</a:t>
            </a:r>
            <a:r>
              <a:rPr lang="ru-RU" b="1" dirty="0" smtClean="0">
                <a:latin typeface="Comic Sans MS" panose="030F0702030302020204" pitchFamily="66" charset="0"/>
              </a:rPr>
              <a:t>СВЕ ШТО СТЕ ЈЕДНОМ СТАВИЛИ НА ИНТЕРНЕТ ЗАУВЕК ОСТАЈЕ НА ЊЕМУ!</a:t>
            </a:r>
          </a:p>
          <a:p>
            <a:pPr marL="0" indent="0" algn="ctr">
              <a:buNone/>
            </a:pPr>
            <a:endParaRPr lang="ru-RU" b="1" dirty="0" smtClean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ru-RU" b="1" dirty="0" smtClean="0">
                <a:latin typeface="Comic Sans MS" panose="030F0702030302020204" pitchFamily="66" charset="0"/>
              </a:rPr>
              <a:t>-ПОРУКАМА КОЈИМА НЕКОГ ВРЕЂАТЕ, ОМАЛОВАЖАВАТЕ, ИСМЕВАТЕ ИЛИ ПОНИЖАВАТЕ, ЧИНИТЕ КРИВИЧНО ДЕЛО!</a:t>
            </a:r>
          </a:p>
          <a:p>
            <a:pPr marL="0" indent="0" algn="ctr">
              <a:buNone/>
            </a:pPr>
            <a:endParaRPr lang="ru-RU" b="1" dirty="0" smtClean="0">
              <a:latin typeface="Comic Sans MS" panose="030F0702030302020204" pitchFamily="66" charset="0"/>
            </a:endParaRPr>
          </a:p>
          <a:p>
            <a:pPr marL="0" indent="0" algn="ctr">
              <a:buNone/>
            </a:pPr>
            <a:r>
              <a:rPr lang="ru-RU" b="1" dirty="0" smtClean="0">
                <a:latin typeface="Comic Sans MS" panose="030F0702030302020204" pitchFamily="66" charset="0"/>
              </a:rPr>
              <a:t>-ФОТОГРАФИСАЊЕ И СНИМАЊЕ НЕКОГ БЕЗ ЊЕГОВЕ ДОЗВОЛЕ ЈЕ КРИВИЧНО ДЕЛО!</a:t>
            </a:r>
          </a:p>
          <a:p>
            <a:pPr algn="ctr"/>
            <a:endParaRPr lang="ru-RU" dirty="0" smtClean="0"/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2636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Дигитална безбедност радионица 2 (2)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1000" y="228600"/>
            <a:ext cx="8533649" cy="6400800"/>
          </a:xfrm>
        </p:spPr>
      </p:pic>
    </p:spTree>
    <p:extLst>
      <p:ext uri="{BB962C8B-B14F-4D97-AF65-F5344CB8AC3E}">
        <p14:creationId xmlns:p14="http://schemas.microsoft.com/office/powerpoint/2010/main" val="1907939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8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E:\ko0nkurs\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721" y="-304800"/>
            <a:ext cx="9108558" cy="19175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1" y="381000"/>
            <a:ext cx="5974700" cy="6781800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80008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РАДИОНИЦА ДИГИТАЛНА БЕЗБЕДНОСТ</a:t>
            </a:r>
          </a:p>
          <a:p>
            <a:pPr marL="0" indent="0" algn="ctr">
              <a:buNone/>
            </a:pP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800080"/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„НАПУНИТЕ СВОЈЕ ТЕЛЕФОНЕ И ДОЂИТЕ“</a:t>
            </a:r>
          </a:p>
          <a:p>
            <a:pPr marL="0" indent="0">
              <a:buNone/>
            </a:pPr>
            <a:endParaRPr lang="ru-RU" b="1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ru-RU" dirty="0" smtClean="0">
                <a:latin typeface="Comic Sans MS" panose="030F0702030302020204" pitchFamily="66" charset="0"/>
              </a:rPr>
              <a:t>    У ТВ сали дома одржана је радионица дигиталне безбедности која је имала у најави веома занимљив позив за учеснике „НАПУНИТЕ СВОЈЕ ТЕЛЕФОНЕ И ДОЂИТЕ“.</a:t>
            </a:r>
          </a:p>
          <a:p>
            <a:pPr marL="0" indent="0">
              <a:buNone/>
            </a:pPr>
            <a:r>
              <a:rPr lang="ru-RU" dirty="0" smtClean="0">
                <a:latin typeface="Comic Sans MS" panose="030F0702030302020204" pitchFamily="66" charset="0"/>
              </a:rPr>
              <a:t>    Радионицу су држале занимљиве водитељке Сара Лупшор и Јелена Бунић. На веома необичан начин у доста опуштеном амбијенту нашим учесницима представљено је шта значи бити безбедан у дигиталном свету. Занимљив задатак који је дат учесницима да на папиру напишу свој дан, од јутра до вечери, колико, како и шта користе од дигиталних технологија изазвао је дискусију и сазнање да смо сви присутни нон-стоп у дигиталном свету, како ученици тако и запослени у дому.</a:t>
            </a:r>
          </a:p>
        </p:txBody>
      </p:sp>
      <p:pic>
        <p:nvPicPr>
          <p:cNvPr id="1029" name="Picture 5" descr="C:\Users\Administrator\Desktop\ko0nkurs\DSC_0085-Copy-800x800tf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5960" y="3874496"/>
            <a:ext cx="2907303" cy="29073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Administrator\Desktop\ko0nkurs\DSC_0080-Copy-800x800tf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5960" y="762000"/>
            <a:ext cx="2907303" cy="29073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0414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E:\ko0nkurs\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9493"/>
            <a:ext cx="9268342" cy="19512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304800"/>
            <a:ext cx="8839200" cy="4525963"/>
          </a:xfrm>
        </p:spPr>
        <p:txBody>
          <a:bodyPr/>
          <a:lstStyle/>
          <a:p>
            <a:pPr marL="0" lvl="0" indent="0">
              <a:buNone/>
            </a:pPr>
            <a:r>
              <a:rPr lang="ru-RU" sz="1600" b="1" dirty="0">
                <a:solidFill>
                  <a:prstClr val="black"/>
                </a:solidFill>
                <a:latin typeface="Comic Sans MS" panose="030F0702030302020204" pitchFamily="66" charset="0"/>
              </a:rPr>
              <a:t>Познате ствари и реченице које сви треба да памте:</a:t>
            </a:r>
          </a:p>
          <a:p>
            <a:pPr marL="0" lvl="0" indent="0">
              <a:buNone/>
            </a:pPr>
            <a:r>
              <a:rPr lang="ru-RU" sz="1600" dirty="0">
                <a:solidFill>
                  <a:prstClr val="black"/>
                </a:solidFill>
                <a:latin typeface="Comic Sans MS" panose="030F0702030302020204" pitchFamily="66" charset="0"/>
              </a:rPr>
              <a:t>„Све што је једном постављено на интернету, остаје заувек и не може се обрисати“.</a:t>
            </a:r>
          </a:p>
          <a:p>
            <a:pPr marL="0" lvl="0" indent="0">
              <a:buNone/>
            </a:pPr>
            <a:r>
              <a:rPr lang="ru-RU" sz="1600" dirty="0">
                <a:solidFill>
                  <a:prstClr val="black"/>
                </a:solidFill>
                <a:latin typeface="Comic Sans MS" panose="030F0702030302020204" pitchFamily="66" charset="0"/>
              </a:rPr>
              <a:t>„Заштитите своје налоге, према правилима безбедности“</a:t>
            </a:r>
          </a:p>
          <a:p>
            <a:pPr marL="0" lvl="0" indent="0">
              <a:buNone/>
            </a:pPr>
            <a:r>
              <a:rPr lang="ru-RU" sz="1600" dirty="0">
                <a:solidFill>
                  <a:prstClr val="black"/>
                </a:solidFill>
                <a:latin typeface="Comic Sans MS" panose="030F0702030302020204" pitchFamily="66" charset="0"/>
              </a:rPr>
              <a:t>„Поштујте упутства приликом инстсалирања апликација“</a:t>
            </a:r>
          </a:p>
          <a:p>
            <a:pPr marL="0" lvl="0" indent="0">
              <a:buNone/>
            </a:pPr>
            <a:r>
              <a:rPr lang="ru-RU" sz="1600" dirty="0">
                <a:solidFill>
                  <a:prstClr val="black"/>
                </a:solidFill>
                <a:latin typeface="Comic Sans MS" panose="030F0702030302020204" pitchFamily="66" charset="0"/>
              </a:rPr>
              <a:t>„Подесите своје апликације да раде како то Ви желите“</a:t>
            </a:r>
          </a:p>
          <a:p>
            <a:pPr marL="0" lvl="0" indent="0">
              <a:buNone/>
            </a:pPr>
            <a:r>
              <a:rPr lang="ru-RU" sz="1600" dirty="0">
                <a:solidFill>
                  <a:prstClr val="black"/>
                </a:solidFill>
                <a:latin typeface="Comic Sans MS" panose="030F0702030302020204" pitchFamily="66" charset="0"/>
              </a:rPr>
              <a:t>„Подесите приступ вашим уређајима и налозима“</a:t>
            </a:r>
          </a:p>
          <a:p>
            <a:pPr marL="0" lvl="0" indent="0">
              <a:buNone/>
            </a:pPr>
            <a:r>
              <a:rPr lang="ru-RU" sz="1600" dirty="0">
                <a:solidFill>
                  <a:prstClr val="black"/>
                </a:solidFill>
                <a:latin typeface="Comic Sans MS" panose="030F0702030302020204" pitchFamily="66" charset="0"/>
              </a:rPr>
              <a:t>Учесници су имали прилику да преко својих мобилних телефона тестирају „тежину“ својих лозинки које користе за приступ одређеним налозима. Апликација </a:t>
            </a:r>
            <a:r>
              <a:rPr lang="ru-RU" sz="1600" b="1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„</a:t>
            </a:r>
            <a:r>
              <a:rPr lang="en-US" sz="1600" b="1" dirty="0">
                <a:latin typeface="Comic Sans MS" panose="030F0702030302020204" pitchFamily="66" charset="0"/>
              </a:rPr>
              <a:t>How secure is my password </a:t>
            </a:r>
            <a:r>
              <a:rPr lang="ru-RU" sz="1600" b="1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“ </a:t>
            </a:r>
            <a:r>
              <a:rPr lang="ru-RU" sz="1600" dirty="0">
                <a:solidFill>
                  <a:prstClr val="black"/>
                </a:solidFill>
                <a:latin typeface="Comic Sans MS" panose="030F0702030302020204" pitchFamily="66" charset="0"/>
              </a:rPr>
              <a:t>пружа могућност да на веома једностван начин тестирате своју лозинку, односно показује колико је потребно времена „неком“ да „провали“ вашу лозинку. Апликација </a:t>
            </a:r>
            <a:r>
              <a:rPr lang="en-US" sz="1600" dirty="0" err="1" smtClean="0">
                <a:solidFill>
                  <a:prstClr val="black"/>
                </a:solidFill>
                <a:latin typeface="Comic Sans MS" panose="030F0702030302020204" pitchFamily="66" charset="0"/>
              </a:rPr>
              <a:t>KeepPassXC</a:t>
            </a:r>
            <a:r>
              <a:rPr lang="en-US" sz="1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 </a:t>
            </a:r>
            <a:r>
              <a:rPr lang="ru-RU" sz="1600" dirty="0" smtClean="0">
                <a:solidFill>
                  <a:prstClr val="black"/>
                </a:solidFill>
                <a:latin typeface="Comic Sans MS" panose="030F0702030302020204" pitchFamily="66" charset="0"/>
              </a:rPr>
              <a:t>одређује </a:t>
            </a:r>
            <a:r>
              <a:rPr lang="ru-RU" sz="1600" dirty="0">
                <a:solidFill>
                  <a:prstClr val="black"/>
                </a:solidFill>
                <a:latin typeface="Comic Sans MS" panose="030F0702030302020204" pitchFamily="66" charset="0"/>
              </a:rPr>
              <a:t>комбинацију карактера за лозинке које немају везу са личним подацима корисника и исту аутоматски убацује и чува за све налоге које имамо.</a:t>
            </a:r>
          </a:p>
          <a:p>
            <a:pPr marL="0" lvl="0" indent="0">
              <a:buNone/>
            </a:pPr>
            <a:r>
              <a:rPr lang="ru-RU" sz="1600" dirty="0">
                <a:solidFill>
                  <a:prstClr val="black"/>
                </a:solidFill>
                <a:latin typeface="Comic Sans MS" panose="030F0702030302020204" pitchFamily="66" charset="0"/>
              </a:rPr>
              <a:t>Занимљиво, опуштено и корисно, су оцене наших учесника радионице.</a:t>
            </a:r>
          </a:p>
          <a:p>
            <a:pPr marL="0" lvl="0" indent="0">
              <a:buNone/>
            </a:pPr>
            <a:r>
              <a:rPr lang="ru-RU" sz="1600" b="1" dirty="0">
                <a:solidFill>
                  <a:prstClr val="black"/>
                </a:solidFill>
                <a:latin typeface="Comic Sans MS" panose="030F0702030302020204" pitchFamily="66" charset="0"/>
              </a:rPr>
              <a:t>„Уживај паметно и безбедно“</a:t>
            </a:r>
            <a:endParaRPr lang="en-US" sz="1600" b="1" dirty="0">
              <a:solidFill>
                <a:prstClr val="black"/>
              </a:solidFill>
              <a:latin typeface="Comic Sans MS" panose="030F0702030302020204" pitchFamily="66" charset="0"/>
            </a:endParaRPr>
          </a:p>
          <a:p>
            <a:endParaRPr lang="en-US" dirty="0"/>
          </a:p>
        </p:txBody>
      </p:sp>
      <p:pic>
        <p:nvPicPr>
          <p:cNvPr id="3074" name="Picture 2" descr="E:\ko0nkurs\DSC_0050-Copy-800x800tf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4673600"/>
            <a:ext cx="1981200" cy="1981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E:\ko0nkurs\DSC_0068-Copy-800x800tf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00800" y="4191000"/>
            <a:ext cx="2540000" cy="25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E:\ko0nkurs\DSC_0040-Copy-800x800tf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0400" y="4318000"/>
            <a:ext cx="2413000" cy="2413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1006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3" name="Picture 7" descr="E:\ko0nkurs\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28600"/>
            <a:ext cx="9131300" cy="19223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sr-Cyrl-RS" sz="3600" b="1" dirty="0" smtClean="0">
                <a:ln w="11430"/>
                <a:solidFill>
                  <a:srgbClr val="800080"/>
                </a:solidFill>
                <a:latin typeface="Comic Sans MS" panose="030F0702030302020204" pitchFamily="66" charset="0"/>
              </a:rPr>
              <a:t>РАДОВИ </a:t>
            </a:r>
            <a:r>
              <a:rPr lang="sr-Cyrl-RS" sz="3600" b="1" smtClean="0">
                <a:ln w="11430"/>
                <a:solidFill>
                  <a:srgbClr val="800080"/>
                </a:solidFill>
                <a:latin typeface="Comic Sans MS" panose="030F0702030302020204" pitchFamily="66" charset="0"/>
              </a:rPr>
              <a:t>УЧЕНИКА- МОЈА САТНИЦА НА КОМПЈУТЕРУ</a:t>
            </a:r>
            <a:endParaRPr lang="en-US" sz="3600" b="1" dirty="0">
              <a:ln w="11430"/>
              <a:solidFill>
                <a:srgbClr val="80008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9462" name="Picture 6" descr="C:\Users\Administrator\Desktop\ko0nkurs\IMG_20201105_10251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1260433"/>
            <a:ext cx="3429000" cy="2504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Picture 3" descr="C:\Users\Administrator\Desktop\ko0nkurs\IMG_20201105_102259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8600" y="3505199"/>
            <a:ext cx="2187731" cy="31954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Picture 2" descr="C:\Users\Administrator\Desktop\ko0nkurs\IMG_20201105_090622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6331" y="2514600"/>
            <a:ext cx="2816069" cy="40492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C:\Users\Administrator\Desktop\ko0nkurs\IMG_20201105_102428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52315" y="1371601"/>
            <a:ext cx="4014366" cy="27463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1" name="Picture 5" descr="C:\Users\Administrator\Desktop\ko0nkurs\IMG_20201105_102454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73526" y="4012806"/>
            <a:ext cx="3571944" cy="26878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892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ko0nkurs\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270000"/>
            <a:ext cx="9144000" cy="19250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sr-Cyrl-RS" sz="6000" b="1" dirty="0" smtClean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ПРВИ КОРАК...</a:t>
            </a:r>
            <a:endParaRPr lang="en-US" sz="6000" b="1" dirty="0">
              <a:ln w="11430"/>
              <a:solidFill>
                <a:srgbClr val="80008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sr-Cyrl-RS" dirty="0" smtClean="0">
                <a:latin typeface="Comic Sans MS" panose="030F0702030302020204" pitchFamily="66" charset="0"/>
              </a:rPr>
              <a:t>Полазна основа за конципирање програма активности била је анкета реализована са ученицима у циљу провере искуства ученика са дигиталним насиљем и њихових ставова.</a:t>
            </a:r>
            <a:r>
              <a:rPr lang="ru-RU" dirty="0" smtClean="0">
                <a:latin typeface="Comic Sans MS" panose="030F0702030302020204" pitchFamily="66" charset="0"/>
              </a:rPr>
              <a:t> </a:t>
            </a:r>
          </a:p>
          <a:p>
            <a:pPr marL="0" indent="0" algn="ctr">
              <a:buNone/>
            </a:pPr>
            <a:r>
              <a:rPr lang="ru-RU" dirty="0" smtClean="0">
                <a:latin typeface="Comic Sans MS" panose="030F0702030302020204" pitchFamily="66" charset="0"/>
              </a:rPr>
              <a:t>Анкетирано је 100 ученика: </a:t>
            </a:r>
          </a:p>
          <a:p>
            <a:pPr marL="0" indent="0" algn="ctr">
              <a:buNone/>
            </a:pPr>
            <a:r>
              <a:rPr lang="ru-RU" dirty="0" smtClean="0">
                <a:latin typeface="Comic Sans MS" panose="030F0702030302020204" pitchFamily="66" charset="0"/>
              </a:rPr>
              <a:t>56 девојчица и 44 дечака.</a:t>
            </a:r>
          </a:p>
        </p:txBody>
      </p:sp>
    </p:spTree>
    <p:extLst>
      <p:ext uri="{BB962C8B-B14F-4D97-AF65-F5344CB8AC3E}">
        <p14:creationId xmlns:p14="http://schemas.microsoft.com/office/powerpoint/2010/main" val="639409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E:\ko0nkurs\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544" y="0"/>
            <a:ext cx="9144000" cy="19250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sr-Cyrl-RS" b="1" dirty="0" smtClean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ЗА КРАЈ...</a:t>
            </a:r>
            <a:endParaRPr lang="en-US" b="1" dirty="0">
              <a:ln w="11430"/>
              <a:solidFill>
                <a:srgbClr val="80008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8856" y="1371600"/>
            <a:ext cx="8839200" cy="5410200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3900" b="1" dirty="0" smtClean="0"/>
              <a:t>„Мало се удаљите са друштвених мрежа и мање брините шта други мисле о вама.</a:t>
            </a:r>
          </a:p>
          <a:p>
            <a:pPr marL="0" indent="0" algn="ctr">
              <a:buNone/>
            </a:pPr>
            <a:r>
              <a:rPr lang="ru-RU" sz="3900" b="1" dirty="0" smtClean="0"/>
              <a:t>Више времена проводите са људима који вас чине срећним у стварном животу.“</a:t>
            </a:r>
          </a:p>
          <a:p>
            <a:pPr marL="0" indent="0" algn="ctr">
              <a:buNone/>
            </a:pPr>
            <a:endParaRPr lang="ru-RU" sz="3900" b="1" dirty="0" smtClean="0"/>
          </a:p>
          <a:p>
            <a:pPr marL="0" indent="0" algn="ctr">
              <a:buNone/>
            </a:pPr>
            <a:r>
              <a:rPr lang="ru-RU" sz="3900" b="1" dirty="0" smtClean="0"/>
              <a:t>„Следећи пут размислите о порукама које шаљете другима пре него што притиснете дугме које активира слање“</a:t>
            </a:r>
          </a:p>
          <a:p>
            <a:pPr marL="0" indent="0" algn="ctr">
              <a:buNone/>
            </a:pPr>
            <a:r>
              <a:rPr lang="uk-UA" sz="3900" b="1" dirty="0" smtClean="0"/>
              <a:t>                            </a:t>
            </a:r>
            <a:r>
              <a:rPr lang="uk-UA" sz="3600" b="1" dirty="0" smtClean="0"/>
              <a:t>   </a:t>
            </a:r>
          </a:p>
          <a:p>
            <a:pPr marL="0" indent="0" algn="r">
              <a:buNone/>
            </a:pPr>
            <a:r>
              <a:rPr lang="uk-UA" sz="2600" b="1" dirty="0" smtClean="0"/>
              <a:t>Поруке са анкетних листића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24189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ko0nkurs\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143000"/>
            <a:ext cx="9296400" cy="1957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838200"/>
            <a:ext cx="8229600" cy="4525963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uk-UA" sz="8000" b="1" dirty="0" smtClean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ПРЕГЛЕД РЕЗУЛТАТА</a:t>
            </a:r>
          </a:p>
          <a:p>
            <a:pPr marL="0" indent="0" algn="ctr">
              <a:buNone/>
            </a:pPr>
            <a:r>
              <a:rPr lang="uk-UA" sz="8000" b="1" dirty="0" smtClean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 АНКЕТЕ</a:t>
            </a:r>
            <a:endParaRPr lang="en-US" sz="8000" b="1" dirty="0">
              <a:ln w="11430"/>
              <a:solidFill>
                <a:srgbClr val="80008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2837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ko0nkurs\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16" y="-685800"/>
            <a:ext cx="9172353" cy="19310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692" y="-152400"/>
            <a:ext cx="8229600" cy="1143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sr-Cyrl-RS" sz="4000" b="1" dirty="0" smtClean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ИСКУСТВА УЧЕНИКА</a:t>
            </a:r>
            <a:endParaRPr lang="en-US" sz="4000" b="1" dirty="0">
              <a:ln w="11430"/>
              <a:solidFill>
                <a:srgbClr val="80008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38200"/>
            <a:ext cx="8763000" cy="54864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800" dirty="0" smtClean="0">
                <a:latin typeface="Comic Sans MS" panose="030F0702030302020204" pitchFamily="66" charset="0"/>
              </a:rPr>
              <a:t>-сви анкетирани користе друштвене мреже, и то углавном и више њих</a:t>
            </a:r>
            <a:endParaRPr lang="en-US" sz="800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ru-RU" sz="600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ru-RU" sz="1800" dirty="0" smtClean="0">
                <a:latin typeface="Comic Sans MS" panose="030F0702030302020204" pitchFamily="66" charset="0"/>
              </a:rPr>
              <a:t>-најзаступљеније (Instagram, Facebook, WhatsApp, Viber),</a:t>
            </a:r>
            <a:endParaRPr lang="en-US" sz="600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ru-RU" sz="600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ru-RU" sz="1800" dirty="0" smtClean="0">
                <a:latin typeface="Comic Sans MS" panose="030F0702030302020204" pitchFamily="66" charset="0"/>
              </a:rPr>
              <a:t>-облици </a:t>
            </a:r>
            <a:r>
              <a:rPr lang="sr-Cyrl-BA" sz="1800" dirty="0" smtClean="0">
                <a:latin typeface="Comic Sans MS" panose="030F0702030302020204" pitchFamily="66" charset="0"/>
              </a:rPr>
              <a:t>дигиталног</a:t>
            </a:r>
            <a:r>
              <a:rPr lang="ru-RU" sz="1800" dirty="0" smtClean="0">
                <a:latin typeface="Comic Sans MS" panose="030F0702030302020204" pitchFamily="66" charset="0"/>
              </a:rPr>
              <a:t> насиља са којим су се сусрели: хаковање профила,  снимање без дозволе, узнемиравајуће зивкање, лажно представљање,</a:t>
            </a:r>
            <a:endParaRPr lang="en-US" sz="1800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ru-RU" sz="600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ru-RU" sz="1800" dirty="0" smtClean="0">
                <a:latin typeface="Comic Sans MS" panose="030F0702030302020204" pitchFamily="66" charset="0"/>
              </a:rPr>
              <a:t>-искуства дигиталног насиља углавном не пријављују ником, или поделе са другом и другарицом,</a:t>
            </a:r>
            <a:endParaRPr lang="en-US" sz="600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ru-RU" sz="600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ru-RU" sz="1800" dirty="0" smtClean="0">
                <a:latin typeface="Comic Sans MS" panose="030F0702030302020204" pitchFamily="66" charset="0"/>
              </a:rPr>
              <a:t>-знају коме треба пријавити,</a:t>
            </a:r>
            <a:endParaRPr lang="en-US" sz="1800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ru-RU" sz="600" dirty="0" smtClean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ru-RU" sz="1800" dirty="0" smtClean="0">
                <a:latin typeface="Comic Sans MS" panose="030F0702030302020204" pitchFamily="66" charset="0"/>
              </a:rPr>
              <a:t>-мере које ученици предлажу да би се смањило дигитално насиље:</a:t>
            </a:r>
          </a:p>
          <a:p>
            <a:pPr marL="0" indent="0">
              <a:buNone/>
            </a:pPr>
            <a:r>
              <a:rPr lang="ru-RU" sz="1800" dirty="0">
                <a:latin typeface="Comic Sans MS" panose="030F0702030302020204" pitchFamily="66" charset="0"/>
              </a:rPr>
              <a:t> </a:t>
            </a:r>
            <a:r>
              <a:rPr lang="ru-RU" sz="1800" dirty="0" smtClean="0">
                <a:latin typeface="Comic Sans MS" panose="030F0702030302020204" pitchFamily="66" charset="0"/>
              </a:rPr>
              <a:t>                                                                     -ограничити употребу</a:t>
            </a:r>
          </a:p>
          <a:p>
            <a:pPr marL="0" indent="0">
              <a:buNone/>
            </a:pPr>
            <a:r>
              <a:rPr lang="ru-RU" sz="1800" dirty="0" smtClean="0">
                <a:latin typeface="Comic Sans MS" panose="030F0702030302020204" pitchFamily="66" charset="0"/>
              </a:rPr>
              <a:t>                                                                      -поставити старосну границу</a:t>
            </a:r>
          </a:p>
          <a:p>
            <a:pPr marL="0" indent="0">
              <a:buNone/>
            </a:pPr>
            <a:r>
              <a:rPr lang="ru-RU" sz="1800" dirty="0" smtClean="0">
                <a:latin typeface="Comic Sans MS" panose="030F0702030302020204" pitchFamily="66" charset="0"/>
              </a:rPr>
              <a:t>                                                                      -строго кажњавање</a:t>
            </a:r>
          </a:p>
          <a:p>
            <a:pPr marL="0" indent="0">
              <a:buNone/>
            </a:pPr>
            <a:r>
              <a:rPr lang="ru-RU" sz="1800" dirty="0" smtClean="0">
                <a:latin typeface="Comic Sans MS" panose="030F0702030302020204" pitchFamily="66" charset="0"/>
              </a:rPr>
              <a:t>                                                                      -рад на превенцији </a:t>
            </a:r>
          </a:p>
          <a:p>
            <a:pPr marL="0" indent="0">
              <a:buNone/>
            </a:pPr>
            <a:r>
              <a:rPr lang="ru-RU" sz="1800" dirty="0" smtClean="0">
                <a:latin typeface="Comic Sans MS" panose="030F0702030302020204" pitchFamily="66" charset="0"/>
              </a:rPr>
              <a:t>                                                                      -контрола родитеља</a:t>
            </a:r>
          </a:p>
          <a:p>
            <a:pPr marL="0" indent="0">
              <a:buNone/>
            </a:pPr>
            <a:endParaRPr lang="en-US" sz="1800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" y="3809999"/>
            <a:ext cx="4419600" cy="2928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4572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ko0nkurs\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16" y="0"/>
            <a:ext cx="9296400" cy="1957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sr-Cyrl-RS" b="1" dirty="0" smtClean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СТАВОВИ УЧЕНИКА</a:t>
            </a:r>
            <a:endParaRPr lang="en-US" b="1" dirty="0">
              <a:ln w="11430"/>
              <a:solidFill>
                <a:srgbClr val="80008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763000" cy="541020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/>
              <a:t>Ш</a:t>
            </a:r>
            <a:r>
              <a:rPr lang="ru-RU" dirty="0" smtClean="0"/>
              <a:t>то се тиче ставова интернаћана о дигиталном насиљу испитани ученици сматрају:</a:t>
            </a:r>
          </a:p>
          <a:p>
            <a:pPr marL="0" indent="0">
              <a:buNone/>
            </a:pPr>
            <a:r>
              <a:rPr lang="ru-RU" dirty="0" smtClean="0"/>
              <a:t>- да су они који практикују овај облик насиља „некултурни“,“кукавице“,“себичњаци“</a:t>
            </a:r>
          </a:p>
          <a:p>
            <a:pPr marL="0" indent="0">
              <a:buNone/>
            </a:pPr>
            <a:r>
              <a:rPr lang="ru-RU" dirty="0" smtClean="0"/>
              <a:t>-да је дигитално насиље немогуће контролисати</a:t>
            </a:r>
          </a:p>
          <a:p>
            <a:pPr marL="0" indent="0">
              <a:buNone/>
            </a:pPr>
            <a:r>
              <a:rPr lang="ru-RU" dirty="0" smtClean="0"/>
              <a:t>-да је неопходно све случајеве пријавити</a:t>
            </a:r>
          </a:p>
          <a:p>
            <a:pPr marL="0" indent="0">
              <a:buNone/>
            </a:pPr>
            <a:r>
              <a:rPr lang="ru-RU" dirty="0" smtClean="0"/>
              <a:t>*на питање шта би препоручили особама које су доживеле неки облик дигиталног насиља одговарају:</a:t>
            </a:r>
          </a:p>
          <a:p>
            <a:pPr marL="0" indent="0">
              <a:buNone/>
            </a:pPr>
            <a:r>
              <a:rPr lang="ru-RU" dirty="0" smtClean="0"/>
              <a:t>-игнориши поруке, не придај им значај</a:t>
            </a:r>
          </a:p>
          <a:p>
            <a:pPr marL="0" indent="0">
              <a:buNone/>
            </a:pPr>
            <a:r>
              <a:rPr lang="ru-RU" dirty="0" smtClean="0"/>
              <a:t>-не одговарај на увреде</a:t>
            </a:r>
          </a:p>
          <a:p>
            <a:pPr marL="0" indent="0">
              <a:buNone/>
            </a:pPr>
            <a:r>
              <a:rPr lang="ru-RU" dirty="0" smtClean="0"/>
              <a:t>-не стиди се, обавезно пријави родитељима,васпитачу,психологу</a:t>
            </a:r>
          </a:p>
          <a:p>
            <a:pPr marL="0" indent="0">
              <a:buNone/>
            </a:pPr>
            <a:r>
              <a:rPr lang="ru-RU" dirty="0" smtClean="0"/>
              <a:t>*на питање колико дигитално насиље сматраш опасним и повређујућим одговорили су:</a:t>
            </a:r>
          </a:p>
          <a:p>
            <a:pPr marL="0" indent="0">
              <a:buNone/>
            </a:pPr>
            <a:r>
              <a:rPr lang="ru-RU" dirty="0" smtClean="0"/>
              <a:t>-веома је опасно</a:t>
            </a:r>
          </a:p>
          <a:p>
            <a:pPr marL="0" indent="0">
              <a:buNone/>
            </a:pPr>
            <a:r>
              <a:rPr lang="ru-RU" dirty="0" smtClean="0"/>
              <a:t>-последице могу бити трауматичне(„губитак самопуздања“,“развијање комплекса“,“повлачење из друштва“,“депресија“,“самоубиство“)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3812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3" name="Picture 9" descr="E:\ko0nkurs\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604" y="-1296406"/>
            <a:ext cx="9157604" cy="19279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sr-Cyrl-RS" b="1" dirty="0" smtClean="0">
                <a:ln w="11430"/>
                <a:solidFill>
                  <a:srgbClr val="800080"/>
                </a:solidFill>
                <a:latin typeface="Comic Sans MS" panose="030F0702030302020204" pitchFamily="66" charset="0"/>
              </a:rPr>
              <a:t>ГРАФИЧКИ ПРИКАЗ ДЕЛА РЕЗУТАТА</a:t>
            </a:r>
            <a:endParaRPr lang="en-US" b="1" dirty="0">
              <a:ln w="11430"/>
              <a:solidFill>
                <a:srgbClr val="80008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24400" y="1447024"/>
            <a:ext cx="4195217" cy="2451247"/>
          </a:xfrm>
          <a:prstGeom prst="rect">
            <a:avLst/>
          </a:prstGeom>
          <a:ln w="19050">
            <a:solidFill>
              <a:srgbClr val="C0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170" y="1495786"/>
            <a:ext cx="4962430" cy="2899526"/>
          </a:xfrm>
          <a:prstGeom prst="rect">
            <a:avLst/>
          </a:prstGeom>
          <a:ln w="19050">
            <a:solidFill>
              <a:srgbClr val="FF66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2716" y="3932221"/>
            <a:ext cx="4851103" cy="2834479"/>
          </a:xfrm>
          <a:prstGeom prst="rect">
            <a:avLst/>
          </a:prstGeom>
          <a:ln w="19050">
            <a:solidFill>
              <a:srgbClr val="92D05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4244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3" name="Picture 5" descr="E:\ko0nkurs\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6200" y="76200"/>
            <a:ext cx="9220200" cy="19410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762000"/>
            <a:ext cx="4725568" cy="2764227"/>
          </a:xfrm>
          <a:prstGeom prst="rect">
            <a:avLst/>
          </a:prstGeom>
          <a:ln w="19050">
            <a:solidFill>
              <a:srgbClr val="C0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8200" y="2356919"/>
            <a:ext cx="4443312" cy="2590800"/>
          </a:xfrm>
          <a:prstGeom prst="rect">
            <a:avLst/>
          </a:prstGeom>
          <a:ln w="19050">
            <a:solidFill>
              <a:srgbClr val="0070C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3736417"/>
            <a:ext cx="4725568" cy="2752510"/>
          </a:xfrm>
          <a:prstGeom prst="rect">
            <a:avLst/>
          </a:prstGeom>
          <a:ln w="19050">
            <a:solidFill>
              <a:srgbClr val="80008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667000" y="2095500"/>
            <a:ext cx="533400" cy="461665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Comic Sans MS" pitchFamily="66" charset="0"/>
              </a:rPr>
              <a:t>%</a:t>
            </a:r>
            <a:endParaRPr 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Comic Sans MS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905000" y="2438400"/>
            <a:ext cx="437940" cy="46166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%</a:t>
            </a:r>
          </a:p>
        </p:txBody>
      </p:sp>
      <p:sp>
        <p:nvSpPr>
          <p:cNvPr id="4" name="Rectangle 3"/>
          <p:cNvSpPr/>
          <p:nvPr/>
        </p:nvSpPr>
        <p:spPr>
          <a:xfrm>
            <a:off x="3585364" y="5257800"/>
            <a:ext cx="373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Comic Sans MS" pitchFamily="66" charset="0"/>
              </a:rPr>
              <a:t>%</a:t>
            </a:r>
          </a:p>
        </p:txBody>
      </p:sp>
      <p:sp>
        <p:nvSpPr>
          <p:cNvPr id="5" name="Rectangle 4"/>
          <p:cNvSpPr/>
          <p:nvPr/>
        </p:nvSpPr>
        <p:spPr>
          <a:xfrm>
            <a:off x="1802769" y="5442466"/>
            <a:ext cx="373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Comic Sans MS" pitchFamily="66" charset="0"/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4104927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E:\ko0nkurs\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7847" y="-76200"/>
            <a:ext cx="9220200" cy="19410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914400"/>
            <a:ext cx="8229600" cy="11430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6000" b="1" dirty="0" smtClean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ДРУГИ КОРАК...</a:t>
            </a:r>
            <a:endParaRPr lang="en-US" sz="6000" b="1" dirty="0">
              <a:ln w="11430"/>
              <a:solidFill>
                <a:srgbClr val="80008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819400"/>
            <a:ext cx="8229600" cy="2514600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b="1" dirty="0" smtClean="0">
                <a:latin typeface="Comic Sans MS" panose="030F0702030302020204" pitchFamily="66" charset="0"/>
              </a:rPr>
              <a:t>На основу резултата анкете, конципирали смо сценарија за две радионице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7477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:\ko0nkurs\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721" y="8860"/>
            <a:ext cx="9131595" cy="19224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СЦЕНАРИО РАДИОНИЦЕ 1</a:t>
            </a:r>
            <a:br>
              <a:rPr lang="uk-UA" b="1" dirty="0" smtClean="0">
                <a:ln w="11430"/>
                <a:solidFill>
                  <a:srgbClr val="80008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</a:br>
            <a:endParaRPr lang="en-US" b="1" dirty="0">
              <a:ln w="11430"/>
              <a:solidFill>
                <a:srgbClr val="80008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4676" y="1066800"/>
            <a:ext cx="8686800" cy="5791200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b="1" dirty="0" smtClean="0">
                <a:latin typeface="Comic Sans MS" panose="030F0702030302020204" pitchFamily="66" charset="0"/>
              </a:rPr>
              <a:t>СЦЕНАРИО ПРВЕ РАДИОНИЦЕ-</a:t>
            </a:r>
            <a:r>
              <a:rPr lang="ru-RU" dirty="0" smtClean="0">
                <a:latin typeface="Comic Sans MS" panose="030F0702030302020204" pitchFamily="66" charset="0"/>
              </a:rPr>
              <a:t>„НАУЧИМО ЈЕДНИ ДРУГЕ“</a:t>
            </a:r>
          </a:p>
          <a:p>
            <a:pPr marL="0" indent="0">
              <a:buNone/>
            </a:pPr>
            <a:r>
              <a:rPr lang="ru-RU" dirty="0" smtClean="0">
                <a:latin typeface="Comic Sans MS" panose="030F0702030302020204" pitchFamily="66" charset="0"/>
              </a:rPr>
              <a:t>ТРАЈАЊЕ 90 МИНУТА</a:t>
            </a:r>
          </a:p>
          <a:p>
            <a:pPr marL="0" indent="0">
              <a:buNone/>
            </a:pPr>
            <a:r>
              <a:rPr lang="ru-RU" b="1" dirty="0" smtClean="0">
                <a:latin typeface="Comic Sans MS" panose="030F0702030302020204" pitchFamily="66" charset="0"/>
              </a:rPr>
              <a:t>УВОДНИ ДЕО РАДИОНИЦЕ</a:t>
            </a:r>
            <a:r>
              <a:rPr lang="ru-RU" dirty="0" smtClean="0">
                <a:latin typeface="Comic Sans MS" panose="030F0702030302020204" pitchFamily="66" charset="0"/>
              </a:rPr>
              <a:t>:</a:t>
            </a:r>
          </a:p>
          <a:p>
            <a:pPr marL="0" indent="0">
              <a:buNone/>
            </a:pPr>
            <a:r>
              <a:rPr lang="ru-RU" dirty="0" smtClean="0">
                <a:latin typeface="Comic Sans MS" panose="030F0702030302020204" pitchFamily="66" charset="0"/>
              </a:rPr>
              <a:t>-ДОГОВОР О ПРАВИЛИМА РАДИОНИЦЕ</a:t>
            </a:r>
          </a:p>
          <a:p>
            <a:pPr marL="0" indent="0">
              <a:buNone/>
            </a:pPr>
            <a:r>
              <a:rPr lang="ru-RU" dirty="0" smtClean="0">
                <a:latin typeface="Comic Sans MS" panose="030F0702030302020204" pitchFamily="66" charset="0"/>
              </a:rPr>
              <a:t>-ОПИС НАЧИНА РАДА</a:t>
            </a:r>
          </a:p>
          <a:p>
            <a:pPr marL="0" indent="0">
              <a:buNone/>
            </a:pPr>
            <a:r>
              <a:rPr lang="ru-RU" dirty="0" smtClean="0">
                <a:latin typeface="Comic Sans MS" panose="030F0702030302020204" pitchFamily="66" charset="0"/>
              </a:rPr>
              <a:t>-ПРЕДСТАВЉАЊЕ ГОШЋЕ И ВРШЊАЧКИХ ЕДУКАТОРА-ВОДИТЕЉА</a:t>
            </a:r>
          </a:p>
          <a:p>
            <a:pPr marL="0" indent="0">
              <a:buNone/>
            </a:pPr>
            <a:r>
              <a:rPr lang="ru-RU" dirty="0" smtClean="0">
                <a:latin typeface="Comic Sans MS" panose="030F0702030302020204" pitchFamily="66" charset="0"/>
              </a:rPr>
              <a:t>-ПРЕДСТАВЉАЊЕ  УЧЕНИКА-УЧЕСНИКА (РЕЦИ СВОЈЕ ИМЕ И ПРИДЕВ НА ПРВО СЛОВО СВОГ ИМЕНА)</a:t>
            </a:r>
          </a:p>
          <a:p>
            <a:pPr marL="0" indent="0">
              <a:buNone/>
            </a:pPr>
            <a:r>
              <a:rPr lang="ru-RU" b="1" dirty="0" smtClean="0">
                <a:latin typeface="Comic Sans MS" panose="030F0702030302020204" pitchFamily="66" charset="0"/>
              </a:rPr>
              <a:t>ЦЕНТРАЛНИ ДЕО РАДИОНИЦЕ</a:t>
            </a:r>
            <a:r>
              <a:rPr lang="ru-RU" dirty="0" smtClean="0">
                <a:latin typeface="Comic Sans MS" panose="030F0702030302020204" pitchFamily="66" charset="0"/>
              </a:rPr>
              <a:t>:</a:t>
            </a:r>
          </a:p>
          <a:p>
            <a:pPr marL="0" indent="0">
              <a:buNone/>
            </a:pPr>
            <a:r>
              <a:rPr lang="ru-RU" dirty="0" smtClean="0">
                <a:latin typeface="Comic Sans MS" panose="030F0702030302020204" pitchFamily="66" charset="0"/>
              </a:rPr>
              <a:t>*ВРШЊАЧКИ ЕДУКАТОРИ:</a:t>
            </a:r>
          </a:p>
          <a:p>
            <a:pPr marL="0" indent="0">
              <a:buNone/>
            </a:pPr>
            <a:r>
              <a:rPr lang="ru-RU" dirty="0" smtClean="0">
                <a:latin typeface="Comic Sans MS" panose="030F0702030302020204" pitchFamily="66" charset="0"/>
              </a:rPr>
              <a:t>-УВОД У ПРИЧУ-ЗАШТО ЈЕ ВАЖНО ДА ПРИЧАМО О ДИГИТАЛНОМ НАСИЉУ</a:t>
            </a:r>
          </a:p>
          <a:p>
            <a:pPr marL="0" indent="0">
              <a:buNone/>
            </a:pPr>
            <a:r>
              <a:rPr lang="ru-RU" dirty="0" smtClean="0">
                <a:latin typeface="Comic Sans MS" panose="030F0702030302020204" pitchFamily="66" charset="0"/>
              </a:rPr>
              <a:t>-ПРЕЗЕНТАЦИЈА-</a:t>
            </a:r>
          </a:p>
          <a:p>
            <a:pPr marL="0" indent="0">
              <a:buNone/>
            </a:pPr>
            <a:r>
              <a:rPr lang="ru-RU" dirty="0" smtClean="0">
                <a:latin typeface="Comic Sans MS" panose="030F0702030302020204" pitchFamily="66" charset="0"/>
              </a:rPr>
              <a:t>„У СЛИЦИ И РЕЧИ О УПОТРЕБИ И ЗЛОУПОТРЕБИ ДРУШТВЕНИХ МРЕЖА“</a:t>
            </a:r>
          </a:p>
          <a:p>
            <a:pPr marL="0" indent="0">
              <a:buNone/>
            </a:pPr>
            <a:r>
              <a:rPr lang="ru-RU" dirty="0" smtClean="0">
                <a:latin typeface="Comic Sans MS" panose="030F0702030302020204" pitchFamily="66" charset="0"/>
              </a:rPr>
              <a:t>*РЕЧ ГОШЋЕ ИНСПЕКТОРКЕ ЗА МАЛОЛЕТНИЧКУ ДЕЛИНКВЕНЦИЈУ:</a:t>
            </a:r>
          </a:p>
          <a:p>
            <a:pPr marL="0" indent="0">
              <a:buNone/>
            </a:pPr>
            <a:r>
              <a:rPr lang="ru-RU" dirty="0" smtClean="0">
                <a:latin typeface="Comic Sans MS" panose="030F0702030302020204" pitchFamily="66" charset="0"/>
              </a:rPr>
              <a:t>-РЕЧ О ДИГИТАЛНОМ НАСИЉУ ИЗ УГЛА ЗАКОНА</a:t>
            </a:r>
          </a:p>
          <a:p>
            <a:pPr marL="0" indent="0">
              <a:buNone/>
            </a:pPr>
            <a:r>
              <a:rPr lang="ru-RU" dirty="0" smtClean="0">
                <a:latin typeface="Comic Sans MS" panose="030F0702030302020204" pitchFamily="66" charset="0"/>
              </a:rPr>
              <a:t>-ПРИМЕРИ ИЗ ПРАКСЕ</a:t>
            </a:r>
          </a:p>
          <a:p>
            <a:pPr marL="0" indent="0">
              <a:buNone/>
            </a:pPr>
            <a:r>
              <a:rPr lang="ru-RU" dirty="0" smtClean="0">
                <a:latin typeface="Comic Sans MS" panose="030F0702030302020204" pitchFamily="66" charset="0"/>
              </a:rPr>
              <a:t>-ПОЗИВ УЧЕСНИЦИМА ДА КАЖУ СВОЈА ИСКУСТВА</a:t>
            </a:r>
          </a:p>
          <a:p>
            <a:pPr marL="0" indent="0">
              <a:buNone/>
            </a:pPr>
            <a:r>
              <a:rPr lang="ru-RU" b="1" dirty="0" smtClean="0">
                <a:latin typeface="Comic Sans MS" panose="030F0702030302020204" pitchFamily="66" charset="0"/>
              </a:rPr>
              <a:t>ЗАВРШНИ ДЕО РАДИОНИЦЕ:</a:t>
            </a:r>
          </a:p>
          <a:p>
            <a:pPr marL="0" indent="0">
              <a:buNone/>
            </a:pPr>
            <a:r>
              <a:rPr lang="ru-RU" dirty="0" smtClean="0">
                <a:latin typeface="Comic Sans MS" panose="030F0702030302020204" pitchFamily="66" charset="0"/>
              </a:rPr>
              <a:t>-ИГРА СА КЛУПКОМ И ЛЕПИМ ПОРУКАМА(БАЦИ КЛУПКО ВУНИЦЕ И ПОШАЉИ ЛЕПУ ПОРУКУ) СА ЦИЉЕМ ДА ВИДИМО КОЛИКО СМО „ЗАПЛЕТЕНИ“ НА ДРУШТВЕНИМ МРЕЖАМА И ДА АКЦЕНАТ ДРУЖЕЊА БУДЕ ПОЗИТИВАН</a:t>
            </a:r>
          </a:p>
          <a:p>
            <a:pPr marL="0" indent="0">
              <a:buNone/>
            </a:pPr>
            <a:r>
              <a:rPr lang="ru-RU" b="1" dirty="0" smtClean="0">
                <a:latin typeface="Comic Sans MS" panose="030F0702030302020204" pitchFamily="66" charset="0"/>
              </a:rPr>
              <a:t>ЕВАЛУАЦИЈА:</a:t>
            </a:r>
          </a:p>
          <a:p>
            <a:pPr marL="0" indent="0">
              <a:buNone/>
            </a:pPr>
            <a:r>
              <a:rPr lang="ru-RU" dirty="0" smtClean="0">
                <a:latin typeface="Comic Sans MS" panose="030F0702030302020204" pitchFamily="66" charset="0"/>
              </a:rPr>
              <a:t>НА СКАЛИ ОД 1 ДО 5 КАО У ШКОЛИ ОЦЕНИТИ КОРИСНОСТ ДОБИЈЕНИХ ИНФОРМАЦИЈА</a:t>
            </a:r>
          </a:p>
          <a:p>
            <a:pPr marL="0" indent="0">
              <a:buNone/>
            </a:pPr>
            <a:endParaRPr lang="en-US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1351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537</TotalTime>
  <Words>1319</Words>
  <Application>Microsoft Office PowerPoint</Application>
  <PresentationFormat>On-screen Show (4:3)</PresentationFormat>
  <Paragraphs>137</Paragraphs>
  <Slides>20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Comic Sans MS</vt:lpstr>
      <vt:lpstr>Office Theme</vt:lpstr>
      <vt:lpstr>Дом ученика средњих школа  „Ангелина Којић – Гина“ Зрењанин </vt:lpstr>
      <vt:lpstr>ПРВИ КОРАК...</vt:lpstr>
      <vt:lpstr>PowerPoint Presentation</vt:lpstr>
      <vt:lpstr>ИСКУСТВА УЧЕНИКА</vt:lpstr>
      <vt:lpstr>СТАВОВИ УЧЕНИКА</vt:lpstr>
      <vt:lpstr>ГРАФИЧКИ ПРИКАЗ ДЕЛА РЕЗУТАТА</vt:lpstr>
      <vt:lpstr>PowerPoint Presentation</vt:lpstr>
      <vt:lpstr>ДРУГИ КОРАК...</vt:lpstr>
      <vt:lpstr>СЦЕНАРИО РАДИОНИЦЕ 1 </vt:lpstr>
      <vt:lpstr>СЦЕНАРИО РАДИОНИЦЕ 2 </vt:lpstr>
      <vt:lpstr>PowerPoint Presentation</vt:lpstr>
      <vt:lpstr> „НАУЧИМО ЈЕДНИ ДРУГЕ“ ВРШЊАЧКА ЕДУКАЦИЈА</vt:lpstr>
      <vt:lpstr>PowerPoint Presentation</vt:lpstr>
      <vt:lpstr>   Е-насиље презентација  </vt:lpstr>
      <vt:lpstr>ЗАПАМТИТЕ</vt:lpstr>
      <vt:lpstr>PowerPoint Presentation</vt:lpstr>
      <vt:lpstr>PowerPoint Presentation</vt:lpstr>
      <vt:lpstr>PowerPoint Presentation</vt:lpstr>
      <vt:lpstr>РАДОВИ УЧЕНИКА- МОЈА САТНИЦА НА КОМПЈУТЕРУ</vt:lpstr>
      <vt:lpstr>ЗА КРАЈ...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6brD</dc:creator>
  <cp:lastModifiedBy>AleksaE</cp:lastModifiedBy>
  <cp:revision>42</cp:revision>
  <dcterms:created xsi:type="dcterms:W3CDTF">2020-11-19T08:48:11Z</dcterms:created>
  <dcterms:modified xsi:type="dcterms:W3CDTF">2021-01-18T10:00:40Z</dcterms:modified>
</cp:coreProperties>
</file>