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1" r:id="rId24"/>
    <p:sldId id="280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4569A5-EFB5-426A-84C7-4E5746A8FDFC}" type="datetimeFigureOut">
              <a:rPr lang="en-US" smtClean="0"/>
              <a:pPr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12F688D-A911-4E20-BD7F-CB38CADCD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bsitnet.eu/innovationsser.html" TargetMode="External"/><Relationship Id="rId2" Type="http://schemas.openxmlformats.org/officeDocument/2006/relationships/hyperlink" Target="http://bsit.net/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М</a:t>
            </a:r>
            <a:r>
              <a:rPr lang="sr-Cyrl-RS" baseline="30000" dirty="0" smtClean="0"/>
              <a:t>3 </a:t>
            </a:r>
            <a:r>
              <a:rPr lang="sr-Cyrl-RS" dirty="0"/>
              <a:t>=♥</a:t>
            </a:r>
            <a:r>
              <a:rPr lang="sr-Cyrl-RS" baseline="30000" dirty="0"/>
              <a:t>3</a:t>
            </a:r>
            <a:endParaRPr lang="en-US" baseline="30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Дух ствара мисао, мисао идеју а идеја математику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27196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054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3.	Математички кутак ( зид за објаву актуелних садржаја)</a:t>
            </a:r>
            <a:br>
              <a:rPr lang="ru-RU" sz="2400" dirty="0" smtClean="0"/>
            </a:br>
            <a:r>
              <a:rPr lang="ru-RU" sz="2400" dirty="0" smtClean="0"/>
              <a:t>4.	Слике на тему- Број</a:t>
            </a:r>
            <a:br>
              <a:rPr lang="ru-RU" sz="2400" dirty="0" smtClean="0"/>
            </a:br>
            <a:r>
              <a:rPr lang="ru-RU" sz="2400" dirty="0" smtClean="0"/>
              <a:t>5.	Слике на тему -Троугао</a:t>
            </a:r>
            <a:br>
              <a:rPr lang="ru-RU" sz="2400" dirty="0" smtClean="0"/>
            </a:br>
            <a:r>
              <a:rPr lang="ru-RU" sz="2400" dirty="0" smtClean="0"/>
              <a:t>6.	Слике на тему – Стилизација</a:t>
            </a:r>
            <a:br>
              <a:rPr lang="ru-RU" sz="2400" dirty="0" smtClean="0"/>
            </a:br>
            <a:endParaRPr lang="en-US" sz="24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3962400" cy="4267200"/>
          </a:xfrm>
          <a:prstGeom prst="rect">
            <a:avLst/>
          </a:prstGeom>
          <a:noFill/>
        </p:spPr>
      </p:pic>
      <p:pic>
        <p:nvPicPr>
          <p:cNvPr id="6" name="Content Placeholder 5" descr="F:\slike\P1030928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"/>
            <a:ext cx="3886200" cy="4267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581470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7.	Пано математика и поезија</a:t>
            </a:r>
            <a:br>
              <a:rPr lang="ru-RU" sz="2400" dirty="0"/>
            </a:br>
            <a:r>
              <a:rPr lang="ru-RU" sz="2400" dirty="0"/>
              <a:t>8.	Из историје математике</a:t>
            </a:r>
            <a:br>
              <a:rPr lang="ru-RU" sz="2400" dirty="0"/>
            </a:br>
            <a:r>
              <a:rPr lang="ru-RU" sz="2400" dirty="0"/>
              <a:t>9.	Математичке главоломке</a:t>
            </a:r>
            <a:br>
              <a:rPr lang="ru-RU" sz="2400" dirty="0"/>
            </a:br>
            <a:r>
              <a:rPr lang="ru-RU" sz="2400" dirty="0"/>
              <a:t>10.	Склад, лепота, савршенство</a:t>
            </a:r>
            <a:br>
              <a:rPr lang="ru-RU" sz="2400" dirty="0"/>
            </a:br>
            <a:r>
              <a:rPr lang="ru-RU" sz="2400" dirty="0"/>
              <a:t>11.	 Галерија</a:t>
            </a:r>
            <a:br>
              <a:rPr lang="ru-RU" sz="2400" dirty="0"/>
            </a:br>
            <a:endParaRPr lang="en-US" sz="2400" dirty="0"/>
          </a:p>
        </p:txBody>
      </p:sp>
      <p:pic>
        <p:nvPicPr>
          <p:cNvPr id="5" name="Content Placeholder 4" descr="F:\slike\P1030927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3810000" cy="441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F:\slike\P1030930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657599" cy="4419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68224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Мото друге недеље маја: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sr-Cyrl-RS" sz="3200" dirty="0" smtClean="0"/>
              <a:t>Будимо </a:t>
            </a:r>
            <a:r>
              <a:rPr lang="sr-Cyrl-RS" sz="3200" dirty="0"/>
              <a:t>креативни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:\DUCA - 4-  SLIKE\D61F~1\P10308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800"/>
            <a:ext cx="2590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UCA - 4-  SLIKE\D61F~1\P10308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"/>
            <a:ext cx="2667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DUCA - 4-  SLIKE\D61F~1\P10308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6291" y="3505200"/>
            <a:ext cx="3048000" cy="294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DUCA - 4-  SLIKE\D61F~1\P10308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6550" y="3515264"/>
            <a:ext cx="222885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7314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Трећа недеља маја,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610600" cy="4995864"/>
          </a:xfrm>
        </p:spPr>
        <p:txBody>
          <a:bodyPr>
            <a:noAutofit/>
          </a:bodyPr>
          <a:lstStyle/>
          <a:p>
            <a:endParaRPr lang="en-US" sz="5400" dirty="0" smtClean="0"/>
          </a:p>
          <a:p>
            <a:r>
              <a:rPr lang="ru-RU" sz="5400" dirty="0" smtClean="0"/>
              <a:t>посвећена </a:t>
            </a:r>
            <a:r>
              <a:rPr lang="ru-RU" sz="5400" dirty="0"/>
              <a:t>је екологији и рециклажи под слоганом</a:t>
            </a:r>
            <a:r>
              <a:rPr lang="ru-RU" sz="5400" dirty="0" smtClean="0"/>
              <a:t>:</a:t>
            </a:r>
            <a:endParaRPr lang="en-US" sz="5400" dirty="0" smtClean="0"/>
          </a:p>
          <a:p>
            <a:r>
              <a:rPr lang="ru-RU" sz="5400" dirty="0" smtClean="0"/>
              <a:t> </a:t>
            </a:r>
            <a:r>
              <a:rPr lang="ru-RU" sz="5400" dirty="0"/>
              <a:t>Та дивна створења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3826630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Четврта недеља маја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752600" y="304800"/>
            <a:ext cx="6858000" cy="3017520"/>
          </a:xfrm>
        </p:spPr>
        <p:txBody>
          <a:bodyPr>
            <a:normAutofit/>
          </a:bodyPr>
          <a:lstStyle/>
          <a:p>
            <a:r>
              <a:rPr lang="ru-RU" sz="3600" dirty="0"/>
              <a:t>маја посвећена је математици у уметности како ликовној тако и музичкој- Математика у визији и песми.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800" y="3276600"/>
            <a:ext cx="6858000" cy="3017520"/>
          </a:xfrm>
        </p:spPr>
        <p:txBody>
          <a:bodyPr>
            <a:norm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600" dirty="0"/>
              <a:t>Велики математички вашар-централно дешавање (планиран је низ радионица):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370410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	Модна ревија костима од рециклираног материја </a:t>
            </a:r>
            <a:endParaRPr lang="en-US" dirty="0"/>
          </a:p>
        </p:txBody>
      </p:sp>
      <p:pic>
        <p:nvPicPr>
          <p:cNvPr id="5" name="Content Placeholder 4" descr="F:\DUCA - 4-  SLIKE\D61F~1\P1030863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3886199" cy="449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962400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93138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229600" cy="1399032"/>
          </a:xfrm>
        </p:spPr>
        <p:txBody>
          <a:bodyPr>
            <a:noAutofit/>
          </a:bodyPr>
          <a:lstStyle/>
          <a:p>
            <a:r>
              <a:rPr lang="ru-RU" sz="2800" dirty="0"/>
              <a:t>2.	Приредба ( инструментални и песнички колаж - стихови ученика на математичке теме)</a:t>
            </a:r>
            <a:br>
              <a:rPr lang="ru-RU" sz="2800" dirty="0"/>
            </a:br>
            <a:r>
              <a:rPr lang="ru-RU" sz="2800" dirty="0"/>
              <a:t>3.	Радионица „сламчице“- израда полиедара</a:t>
            </a:r>
            <a:br>
              <a:rPr lang="ru-RU" sz="2800" dirty="0"/>
            </a:br>
            <a:endParaRPr lang="en-US" sz="2800" dirty="0"/>
          </a:p>
        </p:txBody>
      </p:sp>
      <p:pic>
        <p:nvPicPr>
          <p:cNvPr id="5" name="Content Placeholder 4" descr="F:\matematika\DSCN1129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4114800" cy="42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F:\matematika\DSCN1119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"/>
            <a:ext cx="3810000" cy="434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18828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4.	Радионица – „змај“</a:t>
            </a:r>
            <a:br>
              <a:rPr lang="ru-RU" sz="3200" dirty="0"/>
            </a:br>
            <a:r>
              <a:rPr lang="ru-RU" sz="3200" dirty="0"/>
              <a:t>5.	Радионица - Кроз објектив камере(филм о математици)</a:t>
            </a:r>
            <a:br>
              <a:rPr lang="ru-RU" sz="3200" dirty="0"/>
            </a:br>
            <a:r>
              <a:rPr lang="ru-RU" sz="3200" dirty="0"/>
              <a:t>6.	Радионица- Поплочавање</a:t>
            </a:r>
            <a:br>
              <a:rPr lang="ru-RU" sz="3200" dirty="0"/>
            </a:br>
            <a:endParaRPr lang="en-US" sz="3200" dirty="0"/>
          </a:p>
        </p:txBody>
      </p:sp>
      <p:pic>
        <p:nvPicPr>
          <p:cNvPr id="5" name="Content Placeholder 4" descr="F:\matematika\DSCN1119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38100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F:\matematika\DSCN1118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4800"/>
            <a:ext cx="4038600" cy="4419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66510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dirty="0"/>
              <a:t>7.	Радионица - Калеидоскоп</a:t>
            </a:r>
            <a:br>
              <a:rPr lang="ru-RU" dirty="0"/>
            </a:br>
            <a:r>
              <a:rPr lang="ru-RU" dirty="0"/>
              <a:t>8.	Графити</a:t>
            </a:r>
            <a:br>
              <a:rPr lang="ru-RU" dirty="0"/>
            </a:br>
            <a:r>
              <a:rPr lang="ru-RU" dirty="0"/>
              <a:t>9.	Радионица - Рециклажа</a:t>
            </a:r>
            <a:br>
              <a:rPr lang="ru-RU" dirty="0"/>
            </a:br>
            <a:endParaRPr lang="en-US" dirty="0"/>
          </a:p>
        </p:txBody>
      </p:sp>
      <p:pic>
        <p:nvPicPr>
          <p:cNvPr id="5" name="Content Placeholder 4" descr="F:\matematika\DSCN1118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4114800" cy="457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F:\matematika\DSCN1124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7338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893679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Методе и технике које се користе у иновацији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981200"/>
            <a:ext cx="8305800" cy="4572000"/>
          </a:xfrm>
        </p:spPr>
        <p:txBody>
          <a:bodyPr>
            <a:noAutofit/>
          </a:bodyPr>
          <a:lstStyle/>
          <a:p>
            <a:r>
              <a:rPr lang="ru-RU" sz="2800" dirty="0"/>
              <a:t>Коришћени су различити облици радионичарског рада, као и индивидуални и групни рад.</a:t>
            </a:r>
          </a:p>
          <a:p>
            <a:r>
              <a:rPr lang="ru-RU" sz="2800" dirty="0"/>
              <a:t>Истраживачка метода и коорелативни рад.</a:t>
            </a:r>
          </a:p>
          <a:p>
            <a:r>
              <a:rPr lang="ru-RU" sz="2800" dirty="0"/>
              <a:t>Тимски рад.</a:t>
            </a:r>
          </a:p>
          <a:p>
            <a:r>
              <a:rPr lang="ru-RU" sz="2800" dirty="0"/>
              <a:t>Да би се летело високо потребно је упознати висину и желети да будемо део ње (пронаћи унутрашњег покретача).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599204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Мото пројекта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19481" y="457200"/>
            <a:ext cx="6981444" cy="5181599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1113" y="5943600"/>
            <a:ext cx="7333488" cy="685800"/>
          </a:xfrm>
        </p:spPr>
        <p:txBody>
          <a:bodyPr/>
          <a:lstStyle/>
          <a:p>
            <a:r>
              <a:rPr lang="ru-RU" dirty="0"/>
              <a:t>Човеку је дат кључ да разуме смисао света. Поред љубави, доброте и слободе мисли то чини и кроз  математичка сазнања и истине.</a:t>
            </a:r>
          </a:p>
          <a:p>
            <a:endParaRPr lang="en-US" dirty="0"/>
          </a:p>
        </p:txBody>
      </p:sp>
      <p:pic>
        <p:nvPicPr>
          <p:cNvPr id="1026" name="Picture 2" descr="F:\matematika\DSCN1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885" y="457200"/>
            <a:ext cx="2217737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matematika\DSCN11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5800" y="457200"/>
            <a:ext cx="23114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matematika\DSCN11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333" y="2058305"/>
            <a:ext cx="2589592" cy="194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matematika\DSCN11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0913" y="4449534"/>
            <a:ext cx="1830011" cy="137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matematika\DSCN11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000499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matematika\DSCN112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3800" y="4103911"/>
            <a:ext cx="2032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matematika\DSCN113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00224"/>
            <a:ext cx="29718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matematika\skola 24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6157" y="3058886"/>
            <a:ext cx="1230086" cy="164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:\matematika\DSCN109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6275" y="3444420"/>
            <a:ext cx="1340153" cy="100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:\DUCA - 4-  SLIKE\D61F~1\P103084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3557" y="457200"/>
            <a:ext cx="2443843" cy="183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F:\DUCA - 4-  SLIKE\D61F~1\P103086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9672" y="2891514"/>
            <a:ext cx="16383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:\DUCA - 4-  SLIKE\D61F~1\P1030866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5919" y="457200"/>
            <a:ext cx="91500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F:\DUCA - 4-  SLIKE\D61F~1\P103089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8257" y="3248476"/>
            <a:ext cx="1862668" cy="139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:\DUCA - 4-  SLIKE\D61F~1\P104000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8576" y="1804307"/>
            <a:ext cx="882349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F:\DUCA - 4-  SLIKE\D61F~1\P103082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6377" y="2243023"/>
            <a:ext cx="1119109" cy="83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F:\DUCA - 4-  SLIKE\D61F~1\P1030833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9672" y="2190750"/>
            <a:ext cx="10668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F:\DUCA - 4-  SLIKE\D61F~1\P1030834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886" y="4699001"/>
            <a:ext cx="1117600" cy="92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659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 </a:t>
            </a:r>
            <a:r>
              <a:rPr lang="sr-Cyrl-RS" dirty="0"/>
              <a:t>Резултати иновације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1582341"/>
            <a:ext cx="6629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dirty="0"/>
              <a:t>Стваралаштво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Ако желите да откријет</a:t>
            </a:r>
          </a:p>
          <a:p>
            <a:pPr algn="ctr"/>
            <a:r>
              <a:rPr lang="ru-RU" sz="2400" dirty="0"/>
              <a:t>Лепоту, склад и савршенство         </a:t>
            </a:r>
          </a:p>
          <a:p>
            <a:pPr algn="ctr"/>
            <a:r>
              <a:rPr lang="ru-RU" sz="2400" dirty="0"/>
              <a:t>Проучавајте геометрију.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Ако желите да решите</a:t>
            </a:r>
          </a:p>
          <a:p>
            <a:pPr algn="ctr"/>
            <a:r>
              <a:rPr lang="ru-RU" sz="2400" dirty="0"/>
              <a:t>Загонетку света</a:t>
            </a:r>
          </a:p>
          <a:p>
            <a:pPr algn="ctr"/>
            <a:r>
              <a:rPr lang="ru-RU" sz="2400" dirty="0"/>
              <a:t>Бавите се логиком.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Ако желите да спознате</a:t>
            </a:r>
          </a:p>
          <a:p>
            <a:pPr algn="ctr"/>
            <a:r>
              <a:rPr lang="ru-RU" sz="2400" dirty="0"/>
              <a:t>Намеру Творца</a:t>
            </a:r>
          </a:p>
          <a:p>
            <a:pPr algn="ctr"/>
            <a:r>
              <a:rPr lang="ru-RU" sz="2400" dirty="0"/>
              <a:t>Уђите у свет алгебре.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004640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</a:t>
            </a:r>
            <a:r>
              <a:rPr lang="sr-Cyrl-RS" sz="4000" dirty="0"/>
              <a:t>Елементи иновативности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924800" cy="484346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800" dirty="0"/>
              <a:t>Корелативни међугенерацијски и вишепредметни рад.</a:t>
            </a:r>
          </a:p>
          <a:p>
            <a:r>
              <a:rPr lang="ru-RU" sz="2800" dirty="0"/>
              <a:t>Егзактна математичка знања износе се на „узвишенији“ начин-језиком уметности.</a:t>
            </a:r>
          </a:p>
          <a:p>
            <a:r>
              <a:rPr lang="ru-RU" sz="2800" dirty="0"/>
              <a:t>Стваралаштво као подстицај социјализације и заједништва.</a:t>
            </a:r>
          </a:p>
          <a:p>
            <a:r>
              <a:rPr lang="ru-RU" sz="2800" dirty="0"/>
              <a:t>Лежеран приступ као унутрашњи покретач у развијању иновативности ученика.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77791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838200"/>
            <a:ext cx="7239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Мотив је основни покретач стваралаштва, смисао - извориште мотива а љубав колевка смисла. Узрастање у љубави је база сваког подучавања док је за наставника то основни кодекс различитих методичких приступа. Када се добротом усклади заједништво и различитост отпочиње процес сазнања.</a:t>
            </a:r>
          </a:p>
          <a:p>
            <a:r>
              <a:rPr lang="ru-RU" sz="2400" dirty="0" smtClean="0"/>
              <a:t>                                                                                                        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124200" y="5410200"/>
            <a:ext cx="601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Душица Марковић - наставник математике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            dusicamarkovic33@hotmail.com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200" dirty="0" smtClean="0"/>
              <a:t>На пројекат </a:t>
            </a:r>
            <a:r>
              <a:rPr lang="sr-Cyrl-RS" sz="3200" dirty="0" smtClean="0"/>
              <a:t>се</a:t>
            </a:r>
            <a:r>
              <a:rPr lang="en-US" sz="3200" dirty="0" smtClean="0"/>
              <a:t> </a:t>
            </a:r>
            <a:r>
              <a:rPr lang="sr-Cyrl-RS" sz="3200" dirty="0" smtClean="0"/>
              <a:t>често и изнова </a:t>
            </a:r>
            <a:r>
              <a:rPr lang="sr-Cyrl-RS" sz="3200" dirty="0" smtClean="0"/>
              <a:t>враћам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1. 2013. год. приликом учешћа  у пројекту Бугарско –српсака мрежа иновативног образовања ( Отворени клуб Ниш), налази се на сајту : </a:t>
            </a:r>
            <a:r>
              <a:rPr lang="en-US" u="sng" dirty="0" smtClean="0">
                <a:hlinkClick r:id="rId2"/>
              </a:rPr>
              <a:t>BSIT.NET</a:t>
            </a:r>
            <a:r>
              <a:rPr lang="en-US" dirty="0" smtClean="0"/>
              <a:t> - </a:t>
            </a:r>
            <a:r>
              <a:rPr lang="en-US" u="sng" dirty="0" smtClean="0">
                <a:hlinkClick r:id="rId3"/>
              </a:rPr>
              <a:t>http://bsitnet.eu/innovationsser.html</a:t>
            </a:r>
            <a:r>
              <a:rPr lang="en-US" dirty="0" smtClean="0"/>
              <a:t>  </a:t>
            </a:r>
          </a:p>
          <a:p>
            <a:endParaRPr lang="sr-Cyrl-RS" dirty="0" smtClean="0"/>
          </a:p>
          <a:p>
            <a:r>
              <a:rPr lang="sr-Cyrl-RS" dirty="0" smtClean="0"/>
              <a:t>2. 2015. год.приликом  обележавања маја месеца математике у Нишу са предзнаком да ове године није први пут  организована манифестација  како се јавно тврдило.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Свечано рухо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endParaRPr lang="sr-Cyrl-RS" sz="2400" dirty="0" smtClean="0"/>
          </a:p>
          <a:p>
            <a:pPr algn="ctr"/>
            <a:endParaRPr lang="sr-Cyrl-RS" sz="2400" dirty="0" smtClean="0"/>
          </a:p>
          <a:p>
            <a:pPr algn="ctr"/>
            <a:r>
              <a:rPr lang="sr-Cyrl-RS" sz="2400" dirty="0" smtClean="0"/>
              <a:t>Пројекат сам представила</a:t>
            </a:r>
          </a:p>
          <a:p>
            <a:pPr algn="ctr"/>
            <a:r>
              <a:rPr lang="sr-Cyrl-RS" sz="2400" dirty="0" smtClean="0"/>
              <a:t>1.11.2013. године на другом Бугарско – српском форуму  иновативног образовања у Ћустендилу у Бугарслкој.</a:t>
            </a:r>
            <a:endParaRPr lang="en-US" sz="2400" dirty="0"/>
          </a:p>
        </p:txBody>
      </p:sp>
      <p:pic>
        <p:nvPicPr>
          <p:cNvPr id="6" name="Content Placeholder 5" descr="P10408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51250" y="1335881"/>
            <a:ext cx="5276850" cy="3957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200" dirty="0" smtClean="0"/>
              <a:t>Регионални центар Ниш </a:t>
            </a:r>
            <a:br>
              <a:rPr lang="sr-Cyrl-RS" sz="3200" dirty="0" smtClean="0"/>
            </a:br>
            <a:r>
              <a:rPr lang="sr-Cyrl-RS" sz="3200" dirty="0" smtClean="0"/>
              <a:t>(24. мај 2015. год.)</a:t>
            </a:r>
            <a:br>
              <a:rPr lang="sr-Cyrl-RS" sz="3200" dirty="0" smtClean="0"/>
            </a:br>
            <a:r>
              <a:rPr lang="sr-Cyrl-RS" sz="3200" dirty="0" smtClean="0"/>
              <a:t>Ритам математике у свету око нас</a:t>
            </a:r>
            <a:endParaRPr lang="en-US" sz="3200" dirty="0"/>
          </a:p>
        </p:txBody>
      </p:sp>
      <p:pic>
        <p:nvPicPr>
          <p:cNvPr id="5" name="Content Placeholder 4" descr="P10600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722438"/>
            <a:ext cx="3394472" cy="4525962"/>
          </a:xfrm>
        </p:spPr>
      </p:pic>
      <p:pic>
        <p:nvPicPr>
          <p:cNvPr id="6" name="Content Placeholder 5" descr="P10600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722438"/>
            <a:ext cx="339447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 добре замисли трају...</a:t>
            </a:r>
            <a:endParaRPr lang="en-US" dirty="0"/>
          </a:p>
        </p:txBody>
      </p:sp>
      <p:pic>
        <p:nvPicPr>
          <p:cNvPr id="5" name="Picture Placeholder 4" descr="P103079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А овде је све почело 23. 03. 2012.год.</a:t>
            </a:r>
          </a:p>
          <a:p>
            <a:pPr algn="r"/>
            <a:r>
              <a:rPr lang="en-US" dirty="0" smtClean="0"/>
              <a:t>duca60milena@gmail.com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3. Образовни циљ/еви иновације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/>
              <a:t>Популаризација математике: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sr-Cyrl-RS" dirty="0"/>
              <a:t>Социјални моменти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Циљ пројекта је да ученицима приближи апстрактне математичке појмове, да их покрене на опажање, промишљање и расуђивање као и да усмери њихов рад и стварање из љубави. То је суштински важно јер есенцијална љубав ствара непролазна добра. Развијање и продубљивање интересовања и љубави према различитим математичким дисциплинама.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Обухваћени </a:t>
            </a:r>
            <a:r>
              <a:rPr lang="ru-RU" dirty="0"/>
              <a:t>су сви ученици школе чиме ће се постићи масовност у усвајању садржаја конвенционалне и популарне математике.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9563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Корелативан рад: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172200" cy="4767264"/>
          </a:xfrm>
        </p:spPr>
        <p:txBody>
          <a:bodyPr>
            <a:normAutofit/>
          </a:bodyPr>
          <a:lstStyle/>
          <a:p>
            <a:r>
              <a:rPr lang="ru-RU" sz="3200" dirty="0"/>
              <a:t>Могуће је остварити корелацију са физиком, биологијом, музичком културом, техничким и информатичким образовањем, ликовном уметношћу, српским језиком и другим наставним предметима.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92427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Опис </a:t>
            </a:r>
            <a:r>
              <a:rPr lang="sr-Cyrl-RS" dirty="0"/>
              <a:t>иновације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43000" y="457200"/>
            <a:ext cx="2438400" cy="5943600"/>
          </a:xfrm>
        </p:spPr>
        <p:txBody>
          <a:bodyPr>
            <a:normAutofit fontScale="92500" lnSpcReduction="10000"/>
          </a:bodyPr>
          <a:lstStyle/>
          <a:p>
            <a:r>
              <a:rPr lang="sr-Cyrl-RS" sz="2000" dirty="0" smtClean="0"/>
              <a:t>Формулисање проблема</a:t>
            </a:r>
            <a:endParaRPr lang="en-US" sz="2000" dirty="0" smtClean="0"/>
          </a:p>
          <a:p>
            <a:endParaRPr lang="en-US" sz="2000" dirty="0"/>
          </a:p>
          <a:p>
            <a:r>
              <a:rPr lang="ru-RU" sz="2000" dirty="0"/>
              <a:t>Вишегодишњим посматрањем резултата писмених и контролних задатака, пријемних и завршних испита из математике, као и оспособљености за њену примену, намеће се поражавајућа чињеница да је мали број ученика који је разумеју и воле.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64008" indent="0">
              <a:buNone/>
            </a:pPr>
            <a:endParaRPr lang="en-US" sz="2000" dirty="0" smtClean="0"/>
          </a:p>
          <a:p>
            <a:pPr marL="64008" indent="0">
              <a:buNone/>
            </a:pPr>
            <a:endParaRPr lang="en-US" sz="2000" dirty="0"/>
          </a:p>
          <a:p>
            <a:pPr marL="64008" indent="0">
              <a:buNone/>
            </a:pPr>
            <a:r>
              <a:rPr lang="ru-RU" sz="2000" dirty="0" smtClean="0"/>
              <a:t>Вођена </a:t>
            </a:r>
            <a:r>
              <a:rPr lang="ru-RU" sz="2000" dirty="0"/>
              <a:t>жељом да у оквирима својих компетенција нешто променим, на иницијативу Центра за промоцију науке одлучила сам да низом активности промовишем математику, њену очигледну и скривену присутност у свим сферама науке, уметности и свакодневног живота. Измештањем из уобичајеног облика рада и угла приступања истини, очекујем да поред егзактних чињеница и логичке димензије, истакнем и лепоту форме, коју подржава идеализација постојећих облика.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8195048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Резиме пројекта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166843"/>
            <a:ext cx="8153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различитим узрасним категоријама ученика у току месеца маја планиране су радионице са кључном речи математика и активностима из њеног „поља интересовања“ (израда предмета-модела који подражавају геометријске фигуре, слика и цртежа са „математичким“ мотивима као и писање поезије на сличне теме). Кроз „наочаре математике“ опажати околину и промишљати о својим запажањима. Централно дешавање планирано је за последњи четвртак у мају. Тада су планиране радионице.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869731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Пројекат ће бити реализован у неколико фаза: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i="1" dirty="0"/>
              <a:t>1.	креативност ученика-математика у речи, слици и фигури;</a:t>
            </a:r>
          </a:p>
          <a:p>
            <a:pPr algn="l"/>
            <a:r>
              <a:rPr lang="ru-RU" sz="3200" i="1" dirty="0"/>
              <a:t>2.	изложбени простор-математичка сценографија </a:t>
            </a:r>
          </a:p>
          <a:p>
            <a:pPr algn="l"/>
            <a:r>
              <a:rPr lang="ru-RU" sz="3200" i="1" dirty="0"/>
              <a:t>3.	презентација радионица</a:t>
            </a:r>
          </a:p>
          <a:p>
            <a:pPr algn="l"/>
            <a:r>
              <a:rPr lang="ru-RU" sz="3200" i="1" dirty="0"/>
              <a:t>4.	промовисање математичких садржаја</a:t>
            </a:r>
          </a:p>
          <a:p>
            <a:pPr algn="l"/>
            <a:r>
              <a:rPr lang="ru-RU" sz="3200" i="1" dirty="0"/>
              <a:t>5.	чување „умотворина“ и „рукотворина“</a:t>
            </a:r>
          </a:p>
          <a:p>
            <a:pPr algn="ctr"/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800665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Прва недеља маја - Математика у свету око нас (изложбa ученичких радова, у холу школе): 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267199" cy="4572000"/>
          </a:xfrm>
          <a:prstGeom prst="rect">
            <a:avLst/>
          </a:prstGeom>
          <a:noFill/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191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2777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1.	Предмети и стилизовани облици који се своде на геометриску форму</a:t>
            </a:r>
            <a:br>
              <a:rPr lang="ru-RU" sz="2800" dirty="0"/>
            </a:br>
            <a:r>
              <a:rPr lang="ru-RU" sz="2800" dirty="0"/>
              <a:t>2.	Панои са темама занимљиве математике</a:t>
            </a:r>
            <a:r>
              <a:rPr lang="ru-RU" sz="2000" dirty="0"/>
              <a:t/>
            </a:r>
            <a:br>
              <a:rPr lang="ru-RU" sz="2000" dirty="0"/>
            </a:br>
            <a:endParaRPr lang="en-US" sz="2000" dirty="0"/>
          </a:p>
        </p:txBody>
      </p:sp>
      <p:pic>
        <p:nvPicPr>
          <p:cNvPr id="5" name="Content Placeholder 4" descr="F:\DUCA - 4-  SLIKE\D61F~1\P1030857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862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"/>
            <a:ext cx="3733799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424560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217</TotalTime>
  <Words>689</Words>
  <Application>Microsoft Office PowerPoint</Application>
  <PresentationFormat>On-screen Show (4:3)</PresentationFormat>
  <Paragraphs>98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Verve</vt:lpstr>
      <vt:lpstr>М3 =♥3</vt:lpstr>
      <vt:lpstr>Мото пројекта</vt:lpstr>
      <vt:lpstr>3. Образовни циљ/еви иновације</vt:lpstr>
      <vt:lpstr>Корелативан рад:</vt:lpstr>
      <vt:lpstr>Опис иновације</vt:lpstr>
      <vt:lpstr>Резиме пројекта</vt:lpstr>
      <vt:lpstr>Пројекат ће бити реализован у неколико фаза:</vt:lpstr>
      <vt:lpstr>Прва недеља маја - Математика у свету око нас (изложбa ученичких радова, у холу школе): </vt:lpstr>
      <vt:lpstr>1. Предмети и стилизовани облици који се своде на геометриску форму 2. Панои са темама занимљиве математике </vt:lpstr>
      <vt:lpstr>3. Математички кутак ( зид за објаву актуелних садржаја) 4. Слике на тему- Број 5. Слике на тему -Троугао 6. Слике на тему – Стилизација </vt:lpstr>
      <vt:lpstr>7. Пано математика и поезија 8. Из историје математике 9. Математичке главоломке 10. Склад, лепота, савршенство 11.  Галерија </vt:lpstr>
      <vt:lpstr>Мото друге недеље маја: </vt:lpstr>
      <vt:lpstr>Трећа недеља маја,</vt:lpstr>
      <vt:lpstr>Четврта недеља маја </vt:lpstr>
      <vt:lpstr>1. Модна ревија костима од рециклираног материја </vt:lpstr>
      <vt:lpstr>2. Приредба ( инструментални и песнички колаж - стихови ученика на математичке теме) 3. Радионица „сламчице“- израда полиедара </vt:lpstr>
      <vt:lpstr>4. Радионица – „змај“ 5. Радионица - Кроз објектив камере(филм о математици) 6. Радионица- Поплочавање </vt:lpstr>
      <vt:lpstr>7. Радионица - Калеидоскоп 8. Графити 9. Радионица - Рециклажа </vt:lpstr>
      <vt:lpstr> Методе и технике које се користе у иновацији </vt:lpstr>
      <vt:lpstr> Резултати иновације</vt:lpstr>
      <vt:lpstr> Елементи иновативности</vt:lpstr>
      <vt:lpstr>Slide 22</vt:lpstr>
      <vt:lpstr>На пројекат се често и изнова враћам</vt:lpstr>
      <vt:lpstr>Свечано рухо   </vt:lpstr>
      <vt:lpstr>Регионални центар Ниш  (24. мај 2015. год.) Ритам математике у свету око нас</vt:lpstr>
      <vt:lpstr> добре замисли трају...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М3 =♥3</dc:title>
  <dc:creator>Markovic</dc:creator>
  <cp:lastModifiedBy>Dusica</cp:lastModifiedBy>
  <cp:revision>36</cp:revision>
  <dcterms:created xsi:type="dcterms:W3CDTF">2013-10-31T17:45:51Z</dcterms:created>
  <dcterms:modified xsi:type="dcterms:W3CDTF">2015-09-30T14:41:06Z</dcterms:modified>
</cp:coreProperties>
</file>