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6" r:id="rId1"/>
  </p:sldMasterIdLst>
  <p:notesMasterIdLst>
    <p:notesMasterId r:id="rId20"/>
  </p:notesMasterIdLst>
  <p:sldIdLst>
    <p:sldId id="256" r:id="rId2"/>
    <p:sldId id="257" r:id="rId3"/>
    <p:sldId id="260" r:id="rId4"/>
    <p:sldId id="278" r:id="rId5"/>
    <p:sldId id="261" r:id="rId6"/>
    <p:sldId id="259" r:id="rId7"/>
    <p:sldId id="262" r:id="rId8"/>
    <p:sldId id="263" r:id="rId9"/>
    <p:sldId id="265" r:id="rId10"/>
    <p:sldId id="277" r:id="rId11"/>
    <p:sldId id="264" r:id="rId12"/>
    <p:sldId id="276" r:id="rId13"/>
    <p:sldId id="267" r:id="rId14"/>
    <p:sldId id="268" r:id="rId15"/>
    <p:sldId id="271" r:id="rId16"/>
    <p:sldId id="272" r:id="rId17"/>
    <p:sldId id="274" r:id="rId18"/>
    <p:sldId id="275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43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54.emf"/><Relationship Id="rId2" Type="http://schemas.openxmlformats.org/officeDocument/2006/relationships/image" Target="../media/image53.emf"/><Relationship Id="rId1" Type="http://schemas.openxmlformats.org/officeDocument/2006/relationships/image" Target="../media/image52.emf"/><Relationship Id="rId4" Type="http://schemas.openxmlformats.org/officeDocument/2006/relationships/image" Target="../media/image5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B2775A-AC91-4DD2-9488-BB27C44E6718}" type="datetimeFigureOut">
              <a:rPr lang="en-US" smtClean="0"/>
              <a:t>1/18/2021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B0643D-4AD4-4564-9E28-6C3938415D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34734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email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72EA7947-E287-4738-8C82-07CE4F01EF03}" type="datetime2">
              <a:rPr lang="en-US" smtClean="0"/>
              <a:t>Monday, January 18, 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r>
              <a:rPr lang="en-US"/>
              <a:t>Sample Footer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3361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email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CB39B-5F4C-4A7E-9BE3-AAFD45576D16}" type="datetime2">
              <a:rPr lang="en-US" smtClean="0"/>
              <a:t>Monday, January 18, 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883543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email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CB39B-5F4C-4A7E-9BE3-AAFD45576D16}" type="datetime2">
              <a:rPr lang="en-US" smtClean="0"/>
              <a:t>Monday, January 18, 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486244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email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CB39B-5F4C-4A7E-9BE3-AAFD45576D16}" type="datetime2">
              <a:rPr lang="en-US" smtClean="0"/>
              <a:t>Monday, January 18, 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447523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email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CB39B-5F4C-4A7E-9BE3-AAFD45576D16}" type="datetime2">
              <a:rPr lang="en-US" smtClean="0"/>
              <a:t>Monday, January 18, 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234683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CB39B-5F4C-4A7E-9BE3-AAFD45576D16}" type="datetime2">
              <a:rPr lang="en-US" smtClean="0"/>
              <a:t>Monday, January 18, 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1519951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CB39B-5F4C-4A7E-9BE3-AAFD45576D16}" type="datetime2">
              <a:rPr lang="en-US" smtClean="0"/>
              <a:t>Monday, January 18, 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r>
              <a:rPr lang="en-US"/>
              <a:t>Sample Footer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790349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EE2EBD84-71F4-4271-8C46-0D47C0A9B12E}" type="datetime2">
              <a:rPr lang="en-US" smtClean="0"/>
              <a:t>Monday, January 18,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5490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email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ABAE0CE1-F450-4107-B2CB-17B18F8A3F4A}" type="datetime2">
              <a:rPr lang="en-US" smtClean="0"/>
              <a:t>Monday, January 18,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0993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8C025-CD7A-4966-867E-81CF82B15267}" type="datetime2">
              <a:rPr lang="en-US" smtClean="0"/>
              <a:t>Monday, January 18,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559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email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09929-0719-4517-94D6-FDF7F99E70F6}" type="datetime2">
              <a:rPr lang="en-US" smtClean="0"/>
              <a:t>Monday, January 18,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31841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95673-5512-4AAA-9AEB-E00C61EC65D5}" type="datetime2">
              <a:rPr lang="en-US" smtClean="0"/>
              <a:t>Monday, January 18, 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5199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138FA-2E87-4873-8BBA-13E447C9A99A}" type="datetime2">
              <a:rPr lang="en-US" smtClean="0"/>
              <a:t>Monday, January 18, 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8163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BB40A-97BD-4BFB-B639-0BFF95FDE8B7}" type="datetime2">
              <a:rPr lang="en-US" smtClean="0"/>
              <a:t>Monday, January 18, 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1412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9E0E3-ECF6-4CFE-8698-AEFEBCECC3C0}" type="datetime2">
              <a:rPr lang="en-US" smtClean="0"/>
              <a:t>Monday, January 18,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516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email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462FC-960E-4740-921F-B36862979F21}" type="datetime2">
              <a:rPr lang="en-US" smtClean="0"/>
              <a:t>Monday, January 18, 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5628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email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BC9E2-CB44-4C05-9BB5-496C18A241E0}" type="datetime2">
              <a:rPr lang="en-US" smtClean="0"/>
              <a:t>Monday, January 18, 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4104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 cstate="email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246CB39B-5F4C-4A7E-9BE3-AAFD45576D16}" type="datetime2">
              <a:rPr lang="en-US" smtClean="0"/>
              <a:t>Monday, January 18, 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r>
              <a:rPr lang="en-US"/>
              <a:t>Sample Footer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BA1B0FB-D917-4C8C-928F-313BD683BF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415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8" r:id="rId2"/>
    <p:sldLayoutId id="2147483769" r:id="rId3"/>
    <p:sldLayoutId id="2147483770" r:id="rId4"/>
    <p:sldLayoutId id="2147483771" r:id="rId5"/>
    <p:sldLayoutId id="2147483772" r:id="rId6"/>
    <p:sldLayoutId id="2147483773" r:id="rId7"/>
    <p:sldLayoutId id="2147483774" r:id="rId8"/>
    <p:sldLayoutId id="2147483775" r:id="rId9"/>
    <p:sldLayoutId id="2147483776" r:id="rId10"/>
    <p:sldLayoutId id="2147483777" r:id="rId11"/>
    <p:sldLayoutId id="2147483778" r:id="rId12"/>
    <p:sldLayoutId id="2147483779" r:id="rId13"/>
    <p:sldLayoutId id="2147483780" r:id="rId14"/>
    <p:sldLayoutId id="2147483781" r:id="rId15"/>
    <p:sldLayoutId id="2147483782" r:id="rId16"/>
    <p:sldLayoutId id="2147483783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jpeg"/><Relationship Id="rId4" Type="http://schemas.openxmlformats.org/officeDocument/2006/relationships/hyperlink" Target="https://drive.google.com/file/d/1kUrXKZYlYELhOsotCo1hBeaAglUL89-l/view?usp=sharing" TargetMode="Externa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emf"/><Relationship Id="rId3" Type="http://schemas.openxmlformats.org/officeDocument/2006/relationships/image" Target="../media/image36.jpeg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38.jpeg"/><Relationship Id="rId5" Type="http://schemas.openxmlformats.org/officeDocument/2006/relationships/hyperlink" Target="https://drive.google.com/file/d/1cpK_caMkz9MAysxUiEqfAbqPU92xPVqj/view?usp=sharing" TargetMode="External"/><Relationship Id="rId4" Type="http://schemas.openxmlformats.org/officeDocument/2006/relationships/image" Target="../media/image3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5.e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40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emf"/><Relationship Id="rId3" Type="http://schemas.openxmlformats.org/officeDocument/2006/relationships/image" Target="../media/image41.jpeg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43.jpeg"/><Relationship Id="rId5" Type="http://schemas.openxmlformats.org/officeDocument/2006/relationships/hyperlink" Target="https://drive.google.com/file/d/1KdJ6C9y05n_3tcceXGDbetiztsKhqcPv/view?usp=sharing" TargetMode="External"/><Relationship Id="rId4" Type="http://schemas.openxmlformats.org/officeDocument/2006/relationships/image" Target="../media/image42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emf"/><Relationship Id="rId3" Type="http://schemas.openxmlformats.org/officeDocument/2006/relationships/image" Target="../media/image44.jpeg"/><Relationship Id="rId7" Type="http://schemas.openxmlformats.org/officeDocument/2006/relationships/package" Target="../embeddings/_________Microsoft_Word3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46.jpeg"/><Relationship Id="rId5" Type="http://schemas.openxmlformats.org/officeDocument/2006/relationships/hyperlink" Target="https://drive.google.com/file/d/1ceIvwjJiFB87yn0Z4lDQiNFjG6wZ8IIO/view?usp=sharing" TargetMode="External"/><Relationship Id="rId4" Type="http://schemas.openxmlformats.org/officeDocument/2006/relationships/image" Target="../media/image45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jpeg"/><Relationship Id="rId3" Type="http://schemas.openxmlformats.org/officeDocument/2006/relationships/image" Target="../media/image48.jpeg"/><Relationship Id="rId7" Type="http://schemas.openxmlformats.org/officeDocument/2006/relationships/image" Target="../media/image50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hyperlink" Target="https://drive.google.com/file/d/1YQSry4u01bJDX64o-4xxoG7PbK73pru0/view?usp=sharing" TargetMode="External"/><Relationship Id="rId5" Type="http://schemas.openxmlformats.org/officeDocument/2006/relationships/hyperlink" Target="https://drive.google.com/file/d/1NfqAvMkQ51J7uWKhRka9rOTjtGk6gZwh/view?usp=sharing" TargetMode="External"/><Relationship Id="rId10" Type="http://schemas.openxmlformats.org/officeDocument/2006/relationships/image" Target="../media/image47.emf"/><Relationship Id="rId4" Type="http://schemas.openxmlformats.org/officeDocument/2006/relationships/image" Target="../media/image49.jpeg"/><Relationship Id="rId9" Type="http://schemas.openxmlformats.org/officeDocument/2006/relationships/oleObject" Target="../embeddings/oleObject5.bin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package" Target="../embeddings/_________Microsoft_Word6.docx"/><Relationship Id="rId13" Type="http://schemas.openxmlformats.org/officeDocument/2006/relationships/image" Target="../media/image57.jpeg"/><Relationship Id="rId3" Type="http://schemas.openxmlformats.org/officeDocument/2006/relationships/image" Target="../media/image2.jpeg"/><Relationship Id="rId7" Type="http://schemas.openxmlformats.org/officeDocument/2006/relationships/image" Target="../media/image53.emf"/><Relationship Id="rId12" Type="http://schemas.openxmlformats.org/officeDocument/2006/relationships/image" Target="../media/image56.jpe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0.vml"/><Relationship Id="rId6" Type="http://schemas.openxmlformats.org/officeDocument/2006/relationships/package" Target="../embeddings/_________Microsoft_Word5.docx"/><Relationship Id="rId11" Type="http://schemas.openxmlformats.org/officeDocument/2006/relationships/image" Target="../media/image55.emf"/><Relationship Id="rId5" Type="http://schemas.openxmlformats.org/officeDocument/2006/relationships/image" Target="../media/image52.emf"/><Relationship Id="rId10" Type="http://schemas.openxmlformats.org/officeDocument/2006/relationships/package" Target="../embeddings/_________Microsoft_Word7.docx"/><Relationship Id="rId4" Type="http://schemas.openxmlformats.org/officeDocument/2006/relationships/package" Target="../embeddings/_________Microsoft_Word4.docx"/><Relationship Id="rId9" Type="http://schemas.openxmlformats.org/officeDocument/2006/relationships/image" Target="../media/image54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youtu.be/tEYk5-hnBo4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emf"/><Relationship Id="rId4" Type="http://schemas.openxmlformats.org/officeDocument/2006/relationships/package" Target="../embeddings/_________Microsoft_Word.docx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youtu.be/w7-tgfq7NLA" TargetMode="External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10" Type="http://schemas.openxmlformats.org/officeDocument/2006/relationships/image" Target="../media/image5.emf"/><Relationship Id="rId4" Type="http://schemas.openxmlformats.org/officeDocument/2006/relationships/image" Target="../media/image7.jpeg"/><Relationship Id="rId9" Type="http://schemas.openxmlformats.org/officeDocument/2006/relationships/package" Target="../embeddings/_________Microsoft_Word1.docx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13" Type="http://schemas.openxmlformats.org/officeDocument/2006/relationships/hyperlink" Target="https://drive.google.com/file/d/1e4wbpCyynF51BbpCuf_PDTUiONpnLIKh/view?usp=sharing" TargetMode="External"/><Relationship Id="rId18" Type="http://schemas.openxmlformats.org/officeDocument/2006/relationships/image" Target="../media/image18.jpeg"/><Relationship Id="rId3" Type="http://schemas.openxmlformats.org/officeDocument/2006/relationships/hyperlink" Target="https://drive.google.com/file/d/1rGhj86Qfk5YRB8iPcvYebOhthiM8sd4I/view?usp=sharing" TargetMode="External"/><Relationship Id="rId21" Type="http://schemas.openxmlformats.org/officeDocument/2006/relationships/hyperlink" Target="https://drive.google.com/file/d/1gJqI2uqCLaYzp5kygXCbwpXiqG6KH2qq/view?usp=sharing" TargetMode="External"/><Relationship Id="rId7" Type="http://schemas.openxmlformats.org/officeDocument/2006/relationships/hyperlink" Target="https://drive.google.com/file/d/1IWLt4HOe1GPAxXxoyIAgRD1bSn0Jux3B/view?usp=sharing" TargetMode="External"/><Relationship Id="rId12" Type="http://schemas.openxmlformats.org/officeDocument/2006/relationships/image" Target="../media/image15.jpeg"/><Relationship Id="rId17" Type="http://schemas.openxmlformats.org/officeDocument/2006/relationships/hyperlink" Target="https://drive.google.com/file/d/1vJVe4wug8xvl-rLEjbVb-iUg13WEOjEX/view?usp=sharing" TargetMode="External"/><Relationship Id="rId2" Type="http://schemas.openxmlformats.org/officeDocument/2006/relationships/image" Target="../media/image2.jpeg"/><Relationship Id="rId16" Type="http://schemas.openxmlformats.org/officeDocument/2006/relationships/image" Target="../media/image17.jpeg"/><Relationship Id="rId20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11" Type="http://schemas.openxmlformats.org/officeDocument/2006/relationships/hyperlink" Target="https://drive.google.com/file/d/1PII3E6bZEUbhlxqTy66NtrRIisr6Y4JQ/view?usp=sharing" TargetMode="External"/><Relationship Id="rId5" Type="http://schemas.openxmlformats.org/officeDocument/2006/relationships/hyperlink" Target="https://drive.google.com/file/d/1LQhMyhgzdvjDftxXZp6MONd_UM_P5nlP/view?usp=sharing" TargetMode="External"/><Relationship Id="rId15" Type="http://schemas.openxmlformats.org/officeDocument/2006/relationships/hyperlink" Target="https://drive.google.com/file/d/1VvwENtaSdSMRqx3YCxfBjK7z_TZEghfF/view?usp=sharing" TargetMode="External"/><Relationship Id="rId23" Type="http://schemas.openxmlformats.org/officeDocument/2006/relationships/hyperlink" Target="https://drive.google.com/file/d/1eYOgunOXoN07OiX_vM2yOjo3UxpW9Jzi/view?usp=sharing" TargetMode="External"/><Relationship Id="rId10" Type="http://schemas.openxmlformats.org/officeDocument/2006/relationships/image" Target="../media/image14.jpeg"/><Relationship Id="rId19" Type="http://schemas.openxmlformats.org/officeDocument/2006/relationships/hyperlink" Target="https://drive.google.com/file/d/1CVY5b9A4xdsBXHRiaFpJXNyjZnJNfoJm/view?usp=sharing" TargetMode="External"/><Relationship Id="rId4" Type="http://schemas.openxmlformats.org/officeDocument/2006/relationships/image" Target="../media/image11.jpeg"/><Relationship Id="rId9" Type="http://schemas.openxmlformats.org/officeDocument/2006/relationships/hyperlink" Target="https://drive.google.com/file/d/1TSG3129TXeieQCJ05LArvShadTYgD3Vs/view?usp=sharing" TargetMode="External"/><Relationship Id="rId14" Type="http://schemas.openxmlformats.org/officeDocument/2006/relationships/image" Target="../media/image16.jpeg"/><Relationship Id="rId22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hyperlink" Target="https://drive.google.com/file/d/1bDNeQG72m0n19G2vngbqkzTsgIz3NgUO/view?usp=sharing" TargetMode="External"/><Relationship Id="rId7" Type="http://schemas.openxmlformats.org/officeDocument/2006/relationships/hyperlink" Target="https://drive.google.com/file/d/1hHlN34uaT7i6pWMCtdAwNLymUJTkdpNt/view?usp=sharin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hyperlink" Target="https://drive.google.com/file/d/1WuJIFEzZhZSihsMxpmhzJsHZpU6-z6wW/view?usp=sharing" TargetMode="External"/><Relationship Id="rId10" Type="http://schemas.openxmlformats.org/officeDocument/2006/relationships/image" Target="../media/image24.jpeg"/><Relationship Id="rId4" Type="http://schemas.openxmlformats.org/officeDocument/2006/relationships/image" Target="../media/image21.jpeg"/><Relationship Id="rId9" Type="http://schemas.openxmlformats.org/officeDocument/2006/relationships/hyperlink" Target="https://youtu.be/jxIYWodb9Dc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emf"/><Relationship Id="rId3" Type="http://schemas.openxmlformats.org/officeDocument/2006/relationships/image" Target="../media/image26.jpeg"/><Relationship Id="rId7" Type="http://schemas.openxmlformats.org/officeDocument/2006/relationships/package" Target="../embeddings/_________Microsoft_Word2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8.jpeg"/><Relationship Id="rId5" Type="http://schemas.openxmlformats.org/officeDocument/2006/relationships/hyperlink" Target="https://drive.google.com/file/d/1NblQ8WJQZvCJ_srfavJ_BM94RlN_FwUA/view?usp=sharing" TargetMode="External"/><Relationship Id="rId4" Type="http://schemas.openxmlformats.org/officeDocument/2006/relationships/image" Target="../media/image27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emf"/><Relationship Id="rId3" Type="http://schemas.openxmlformats.org/officeDocument/2006/relationships/image" Target="../media/image29.jpeg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31.jpeg"/><Relationship Id="rId5" Type="http://schemas.openxmlformats.org/officeDocument/2006/relationships/hyperlink" Target="https://drive.google.com/file/d/1l0PfGya4GUyfCBr2T2UyDskKnCNNbaSP/view?usp=sharing" TargetMode="External"/><Relationship Id="rId10" Type="http://schemas.openxmlformats.org/officeDocument/2006/relationships/image" Target="../media/image32.jpeg"/><Relationship Id="rId4" Type="http://schemas.openxmlformats.org/officeDocument/2006/relationships/image" Target="../media/image30.jpeg"/><Relationship Id="rId9" Type="http://schemas.openxmlformats.org/officeDocument/2006/relationships/hyperlink" Target="https://drive.google.com/file/d/1fyeGOJ6zgIN3xbPUcfPLBWDwWCaJYjQP/view?usp=shari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4" name="Rectangle 33">
            <a:extLst>
              <a:ext uri="{FF2B5EF4-FFF2-40B4-BE49-F238E27FC236}">
                <a16:creationId xmlns:a16="http://schemas.microsoft.com/office/drawing/2014/main" id="{491A5E26-1F21-459D-8C03-ADB057B0906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3">
            <a:extLst>
              <a:ext uri="{FF2B5EF4-FFF2-40B4-BE49-F238E27FC236}">
                <a16:creationId xmlns:a16="http://schemas.microsoft.com/office/drawing/2014/main" id="{AF0AFFD4-4598-4747-988A-1B154FCC876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alphaModFix am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0"/>
            <a:ext cx="1219198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DA5E577-B68D-47BE-B35E-FD41734044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02997" y="760903"/>
            <a:ext cx="9329573" cy="2677648"/>
          </a:xfrm>
        </p:spPr>
        <p:txBody>
          <a:bodyPr>
            <a:normAutofit/>
          </a:bodyPr>
          <a:lstStyle/>
          <a:p>
            <a:r>
              <a:rPr lang="sr-Cyrl-RS" b="1" i="1" dirty="0">
                <a:solidFill>
                  <a:schemeClr val="tx1"/>
                </a:solidFill>
              </a:rPr>
              <a:t>Невидљиви свет око нас-</a:t>
            </a:r>
            <a:br>
              <a:rPr lang="sr-Cyrl-RS" b="1" i="1" dirty="0">
                <a:solidFill>
                  <a:schemeClr val="tx1"/>
                </a:solidFill>
              </a:rPr>
            </a:br>
            <a:r>
              <a:rPr lang="sr-Cyrl-RS" b="1" i="1" dirty="0">
                <a:solidFill>
                  <a:schemeClr val="tx1"/>
                </a:solidFill>
              </a:rPr>
              <a:t>бактерије</a:t>
            </a:r>
            <a:endParaRPr lang="en-US" b="1" i="1" dirty="0">
              <a:solidFill>
                <a:schemeClr val="tx1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45512B2-533B-468E-B27B-DF57E042DE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5359" y="4067167"/>
            <a:ext cx="8825658" cy="861420"/>
          </a:xfrm>
        </p:spPr>
        <p:txBody>
          <a:bodyPr>
            <a:normAutofit/>
          </a:bodyPr>
          <a:lstStyle/>
          <a:p>
            <a:r>
              <a:rPr lang="sr-Cyrl-RS" sz="3200" b="1" dirty="0">
                <a:solidFill>
                  <a:schemeClr val="tx1"/>
                </a:solidFill>
              </a:rPr>
              <a:t>Тематска настава</a:t>
            </a:r>
            <a:endParaRPr lang="en-US" sz="3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091919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email">
            <a:duotone>
              <a:schemeClr val="bg2">
                <a:shade val="69000"/>
                <a:hueMod val="91000"/>
                <a:satMod val="164000"/>
                <a:lumMod val="74000"/>
              </a:schemeClr>
              <a:schemeClr val="bg2">
                <a:hueMod val="124000"/>
                <a:satMod val="140000"/>
                <a:lumMod val="142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93E10248-AF0E-477D-B4D2-47C02CE4E35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33010C2-2DA5-460F-A40C-5317F567A03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email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Freeform 5">
              <a:extLst>
                <a:ext uri="{FF2B5EF4-FFF2-40B4-BE49-F238E27FC236}">
                  <a16:creationId xmlns:a16="http://schemas.microsoft.com/office/drawing/2014/main" id="{17CB0634-F963-4EC9-A6F6-8EA46BD1F10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73C0A186-7444-4460-9C37-532E7671E99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grpSp>
        <p:nvGrpSpPr>
          <p:cNvPr id="28" name="Group 12">
            <a:extLst>
              <a:ext uri="{FF2B5EF4-FFF2-40B4-BE49-F238E27FC236}">
                <a16:creationId xmlns:a16="http://schemas.microsoft.com/office/drawing/2014/main" id="{F1ECA4FE-7D2F-4576-B767-3A5F5ABFE90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 useBgFill="1">
          <p:nvSpPr>
            <p:cNvPr id="14" name="Rectangle 13">
              <a:extLst>
                <a:ext uri="{FF2B5EF4-FFF2-40B4-BE49-F238E27FC236}">
                  <a16:creationId xmlns:a16="http://schemas.microsoft.com/office/drawing/2014/main" id="{5969441E-5462-4859-86CD-1737FDE3604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5">
              <a:extLst>
                <a:ext uri="{FF2B5EF4-FFF2-40B4-BE49-F238E27FC236}">
                  <a16:creationId xmlns:a16="http://schemas.microsoft.com/office/drawing/2014/main" id="{596BD4B5-6833-40CC-96FE-EDC67563426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FF594597-8B13-44B6-9439-D380A79356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3171" y="1169773"/>
            <a:ext cx="8825658" cy="2870161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400">
                <a:solidFill>
                  <a:schemeClr val="tx1"/>
                </a:solidFill>
              </a:rPr>
              <a:t>Други дан тематске наставе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81F53E2-F556-42FA-8D24-113839EE19F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758249" y="4166888"/>
            <a:ext cx="675502" cy="0"/>
          </a:xfrm>
          <a:prstGeom prst="line">
            <a:avLst/>
          </a:prstGeom>
          <a:ln w="190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963352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Rectangle 136">
            <a:extLst>
              <a:ext uri="{FF2B5EF4-FFF2-40B4-BE49-F238E27FC236}">
                <a16:creationId xmlns:a16="http://schemas.microsoft.com/office/drawing/2014/main" id="{35BE4897-C7A1-4E8C-B5A5-8797DAC6DC7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9" name="Freeform 5">
            <a:extLst>
              <a:ext uri="{FF2B5EF4-FFF2-40B4-BE49-F238E27FC236}">
                <a16:creationId xmlns:a16="http://schemas.microsoft.com/office/drawing/2014/main" id="{C300240B-912F-4AD7-AE1B-923B3F987C1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5922489">
            <a:off x="3140485" y="1826078"/>
            <a:ext cx="3299407" cy="440924"/>
          </a:xfrm>
          <a:custGeom>
            <a:avLst/>
            <a:gdLst/>
            <a:ahLst/>
            <a:cxnLst/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</p:spPr>
      </p:sp>
      <p:sp>
        <p:nvSpPr>
          <p:cNvPr id="141" name="Freeform: Shape 140">
            <a:extLst>
              <a:ext uri="{FF2B5EF4-FFF2-40B4-BE49-F238E27FC236}">
                <a16:creationId xmlns:a16="http://schemas.microsoft.com/office/drawing/2014/main" id="{6421EF78-B00C-42F8-8908-2CF3E417CB0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6200000">
            <a:off x="5171964" y="-140866"/>
            <a:ext cx="6053670" cy="7139732"/>
          </a:xfrm>
          <a:custGeom>
            <a:avLst/>
            <a:gdLst>
              <a:gd name="connsiteX0" fmla="*/ 6053670 w 6053670"/>
              <a:gd name="connsiteY0" fmla="*/ 1098 h 7139732"/>
              <a:gd name="connsiteX1" fmla="*/ 6053670 w 6053670"/>
              <a:gd name="connsiteY1" fmla="*/ 1084479 h 7139732"/>
              <a:gd name="connsiteX2" fmla="*/ 6053670 w 6053670"/>
              <a:gd name="connsiteY2" fmla="*/ 1254558 h 7139732"/>
              <a:gd name="connsiteX3" fmla="*/ 6053670 w 6053670"/>
              <a:gd name="connsiteY3" fmla="*/ 7139732 h 7139732"/>
              <a:gd name="connsiteX4" fmla="*/ 0 w 6053670"/>
              <a:gd name="connsiteY4" fmla="*/ 7139732 h 7139732"/>
              <a:gd name="connsiteX5" fmla="*/ 0 w 6053670"/>
              <a:gd name="connsiteY5" fmla="*/ 1249853 h 7139732"/>
              <a:gd name="connsiteX6" fmla="*/ 0 w 6053670"/>
              <a:gd name="connsiteY6" fmla="*/ 1084479 h 7139732"/>
              <a:gd name="connsiteX7" fmla="*/ 0 w 6053670"/>
              <a:gd name="connsiteY7" fmla="*/ 0 h 7139732"/>
              <a:gd name="connsiteX8" fmla="*/ 35717 w 6053670"/>
              <a:gd name="connsiteY8" fmla="*/ 5488 h 7139732"/>
              <a:gd name="connsiteX9" fmla="*/ 140445 w 6053670"/>
              <a:gd name="connsiteY9" fmla="*/ 21641 h 7139732"/>
              <a:gd name="connsiteX10" fmla="*/ 216722 w 6053670"/>
              <a:gd name="connsiteY10" fmla="*/ 32932 h 7139732"/>
              <a:gd name="connsiteX11" fmla="*/ 307527 w 6053670"/>
              <a:gd name="connsiteY11" fmla="*/ 44850 h 7139732"/>
              <a:gd name="connsiteX12" fmla="*/ 415282 w 6053670"/>
              <a:gd name="connsiteY12" fmla="*/ 59121 h 7139732"/>
              <a:gd name="connsiteX13" fmla="*/ 534539 w 6053670"/>
              <a:gd name="connsiteY13" fmla="*/ 74175 h 7139732"/>
              <a:gd name="connsiteX14" fmla="*/ 668931 w 6053670"/>
              <a:gd name="connsiteY14" fmla="*/ 90014 h 7139732"/>
              <a:gd name="connsiteX15" fmla="*/ 815430 w 6053670"/>
              <a:gd name="connsiteY15" fmla="*/ 106794 h 7139732"/>
              <a:gd name="connsiteX16" fmla="*/ 974641 w 6053670"/>
              <a:gd name="connsiteY16" fmla="*/ 123574 h 7139732"/>
              <a:gd name="connsiteX17" fmla="*/ 1144144 w 6053670"/>
              <a:gd name="connsiteY17" fmla="*/ 140667 h 7139732"/>
              <a:gd name="connsiteX18" fmla="*/ 1326965 w 6053670"/>
              <a:gd name="connsiteY18" fmla="*/ 156506 h 7139732"/>
              <a:gd name="connsiteX19" fmla="*/ 1518261 w 6053670"/>
              <a:gd name="connsiteY19" fmla="*/ 171717 h 7139732"/>
              <a:gd name="connsiteX20" fmla="*/ 1720453 w 6053670"/>
              <a:gd name="connsiteY20" fmla="*/ 185518 h 7139732"/>
              <a:gd name="connsiteX21" fmla="*/ 1931121 w 6053670"/>
              <a:gd name="connsiteY21" fmla="*/ 198690 h 7139732"/>
              <a:gd name="connsiteX22" fmla="*/ 2150869 w 6053670"/>
              <a:gd name="connsiteY22" fmla="*/ 211079 h 7139732"/>
              <a:gd name="connsiteX23" fmla="*/ 2263467 w 6053670"/>
              <a:gd name="connsiteY23" fmla="*/ 215470 h 7139732"/>
              <a:gd name="connsiteX24" fmla="*/ 2378487 w 6053670"/>
              <a:gd name="connsiteY24" fmla="*/ 220332 h 7139732"/>
              <a:gd name="connsiteX25" fmla="*/ 2495323 w 6053670"/>
              <a:gd name="connsiteY25" fmla="*/ 224879 h 7139732"/>
              <a:gd name="connsiteX26" fmla="*/ 2612764 w 6053670"/>
              <a:gd name="connsiteY26" fmla="*/ 227859 h 7139732"/>
              <a:gd name="connsiteX27" fmla="*/ 2732627 w 6053670"/>
              <a:gd name="connsiteY27" fmla="*/ 230525 h 7139732"/>
              <a:gd name="connsiteX28" fmla="*/ 2853700 w 6053670"/>
              <a:gd name="connsiteY28" fmla="*/ 233348 h 7139732"/>
              <a:gd name="connsiteX29" fmla="*/ 2977195 w 6053670"/>
              <a:gd name="connsiteY29" fmla="*/ 235229 h 7139732"/>
              <a:gd name="connsiteX30" fmla="*/ 3101901 w 6053670"/>
              <a:gd name="connsiteY30" fmla="*/ 235229 h 7139732"/>
              <a:gd name="connsiteX31" fmla="*/ 3227817 w 6053670"/>
              <a:gd name="connsiteY31" fmla="*/ 236170 h 7139732"/>
              <a:gd name="connsiteX32" fmla="*/ 3354944 w 6053670"/>
              <a:gd name="connsiteY32" fmla="*/ 235229 h 7139732"/>
              <a:gd name="connsiteX33" fmla="*/ 3483887 w 6053670"/>
              <a:gd name="connsiteY33" fmla="*/ 233348 h 7139732"/>
              <a:gd name="connsiteX34" fmla="*/ 3612830 w 6053670"/>
              <a:gd name="connsiteY34" fmla="*/ 231623 h 7139732"/>
              <a:gd name="connsiteX35" fmla="*/ 3743590 w 6053670"/>
              <a:gd name="connsiteY35" fmla="*/ 227859 h 7139732"/>
              <a:gd name="connsiteX36" fmla="*/ 3875560 w 6053670"/>
              <a:gd name="connsiteY36" fmla="*/ 223938 h 7139732"/>
              <a:gd name="connsiteX37" fmla="*/ 4007530 w 6053670"/>
              <a:gd name="connsiteY37" fmla="*/ 219391 h 7139732"/>
              <a:gd name="connsiteX38" fmla="*/ 4140710 w 6053670"/>
              <a:gd name="connsiteY38" fmla="*/ 212961 h 7139732"/>
              <a:gd name="connsiteX39" fmla="*/ 4275102 w 6053670"/>
              <a:gd name="connsiteY39" fmla="*/ 205277 h 7139732"/>
              <a:gd name="connsiteX40" fmla="*/ 4410098 w 6053670"/>
              <a:gd name="connsiteY40" fmla="*/ 197907 h 7139732"/>
              <a:gd name="connsiteX41" fmla="*/ 4545096 w 6053670"/>
              <a:gd name="connsiteY41" fmla="*/ 188498 h 7139732"/>
              <a:gd name="connsiteX42" fmla="*/ 4681909 w 6053670"/>
              <a:gd name="connsiteY42" fmla="*/ 177207 h 7139732"/>
              <a:gd name="connsiteX43" fmla="*/ 4816905 w 6053670"/>
              <a:gd name="connsiteY43" fmla="*/ 165916 h 7139732"/>
              <a:gd name="connsiteX44" fmla="*/ 4954323 w 6053670"/>
              <a:gd name="connsiteY44" fmla="*/ 152899 h 7139732"/>
              <a:gd name="connsiteX45" fmla="*/ 5092347 w 6053670"/>
              <a:gd name="connsiteY45" fmla="*/ 138629 h 7139732"/>
              <a:gd name="connsiteX46" fmla="*/ 5228555 w 6053670"/>
              <a:gd name="connsiteY46" fmla="*/ 123574 h 7139732"/>
              <a:gd name="connsiteX47" fmla="*/ 5366578 w 6053670"/>
              <a:gd name="connsiteY47" fmla="*/ 106010 h 7139732"/>
              <a:gd name="connsiteX48" fmla="*/ 5503997 w 6053670"/>
              <a:gd name="connsiteY48" fmla="*/ 87192 h 7139732"/>
              <a:gd name="connsiteX49" fmla="*/ 5642020 w 6053670"/>
              <a:gd name="connsiteY49" fmla="*/ 68530 h 7139732"/>
              <a:gd name="connsiteX50" fmla="*/ 5779438 w 6053670"/>
              <a:gd name="connsiteY50" fmla="*/ 46733 h 7139732"/>
              <a:gd name="connsiteX51" fmla="*/ 5916251 w 6053670"/>
              <a:gd name="connsiteY51" fmla="*/ 24464 h 7139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6053670" h="7139732">
                <a:moveTo>
                  <a:pt x="6053670" y="1098"/>
                </a:moveTo>
                <a:lnTo>
                  <a:pt x="6053670" y="1084479"/>
                </a:lnTo>
                <a:lnTo>
                  <a:pt x="6053670" y="1254558"/>
                </a:lnTo>
                <a:lnTo>
                  <a:pt x="6053670" y="7139732"/>
                </a:lnTo>
                <a:lnTo>
                  <a:pt x="0" y="7139732"/>
                </a:lnTo>
                <a:lnTo>
                  <a:pt x="0" y="1249853"/>
                </a:lnTo>
                <a:lnTo>
                  <a:pt x="0" y="1084479"/>
                </a:lnTo>
                <a:lnTo>
                  <a:pt x="0" y="0"/>
                </a:lnTo>
                <a:lnTo>
                  <a:pt x="35717" y="5488"/>
                </a:lnTo>
                <a:lnTo>
                  <a:pt x="140445" y="21641"/>
                </a:lnTo>
                <a:lnTo>
                  <a:pt x="216722" y="32932"/>
                </a:lnTo>
                <a:lnTo>
                  <a:pt x="307527" y="44850"/>
                </a:lnTo>
                <a:lnTo>
                  <a:pt x="415282" y="59121"/>
                </a:lnTo>
                <a:lnTo>
                  <a:pt x="534539" y="74175"/>
                </a:lnTo>
                <a:lnTo>
                  <a:pt x="668931" y="90014"/>
                </a:lnTo>
                <a:lnTo>
                  <a:pt x="815430" y="106794"/>
                </a:lnTo>
                <a:lnTo>
                  <a:pt x="974641" y="123574"/>
                </a:lnTo>
                <a:lnTo>
                  <a:pt x="1144144" y="140667"/>
                </a:lnTo>
                <a:lnTo>
                  <a:pt x="1326965" y="156506"/>
                </a:lnTo>
                <a:lnTo>
                  <a:pt x="1518261" y="171717"/>
                </a:lnTo>
                <a:lnTo>
                  <a:pt x="1720453" y="185518"/>
                </a:lnTo>
                <a:lnTo>
                  <a:pt x="1931121" y="198690"/>
                </a:lnTo>
                <a:lnTo>
                  <a:pt x="2150869" y="211079"/>
                </a:lnTo>
                <a:lnTo>
                  <a:pt x="2263467" y="215470"/>
                </a:lnTo>
                <a:lnTo>
                  <a:pt x="2378487" y="220332"/>
                </a:lnTo>
                <a:lnTo>
                  <a:pt x="2495323" y="224879"/>
                </a:lnTo>
                <a:lnTo>
                  <a:pt x="2612764" y="227859"/>
                </a:lnTo>
                <a:lnTo>
                  <a:pt x="2732627" y="230525"/>
                </a:lnTo>
                <a:lnTo>
                  <a:pt x="2853700" y="233348"/>
                </a:lnTo>
                <a:lnTo>
                  <a:pt x="2977195" y="235229"/>
                </a:lnTo>
                <a:lnTo>
                  <a:pt x="3101901" y="235229"/>
                </a:lnTo>
                <a:lnTo>
                  <a:pt x="3227817" y="236170"/>
                </a:lnTo>
                <a:lnTo>
                  <a:pt x="3354944" y="235229"/>
                </a:lnTo>
                <a:lnTo>
                  <a:pt x="3483887" y="233348"/>
                </a:lnTo>
                <a:lnTo>
                  <a:pt x="3612830" y="231623"/>
                </a:lnTo>
                <a:lnTo>
                  <a:pt x="3743590" y="227859"/>
                </a:lnTo>
                <a:lnTo>
                  <a:pt x="3875560" y="223938"/>
                </a:lnTo>
                <a:lnTo>
                  <a:pt x="4007530" y="219391"/>
                </a:lnTo>
                <a:lnTo>
                  <a:pt x="4140710" y="212961"/>
                </a:lnTo>
                <a:lnTo>
                  <a:pt x="4275102" y="205277"/>
                </a:lnTo>
                <a:lnTo>
                  <a:pt x="4410098" y="197907"/>
                </a:lnTo>
                <a:lnTo>
                  <a:pt x="4545096" y="188498"/>
                </a:lnTo>
                <a:lnTo>
                  <a:pt x="4681909" y="177207"/>
                </a:lnTo>
                <a:lnTo>
                  <a:pt x="4816905" y="165916"/>
                </a:lnTo>
                <a:lnTo>
                  <a:pt x="4954323" y="152899"/>
                </a:lnTo>
                <a:lnTo>
                  <a:pt x="5092347" y="138629"/>
                </a:lnTo>
                <a:lnTo>
                  <a:pt x="5228555" y="123574"/>
                </a:lnTo>
                <a:lnTo>
                  <a:pt x="5366578" y="106010"/>
                </a:lnTo>
                <a:lnTo>
                  <a:pt x="5503997" y="87192"/>
                </a:lnTo>
                <a:lnTo>
                  <a:pt x="5642020" y="68530"/>
                </a:lnTo>
                <a:lnTo>
                  <a:pt x="5779438" y="46733"/>
                </a:lnTo>
                <a:lnTo>
                  <a:pt x="5916251" y="2446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</p:sp>
      <p:sp>
        <p:nvSpPr>
          <p:cNvPr id="143" name="Freeform 5">
            <a:extLst>
              <a:ext uri="{FF2B5EF4-FFF2-40B4-BE49-F238E27FC236}">
                <a16:creationId xmlns:a16="http://schemas.microsoft.com/office/drawing/2014/main" id="{F3E0A6DF-2313-4EC2-B95B-212CD486105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0" y="1587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1ED26C1-F204-4154-94FB-DBE2FA618F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5974" y="522238"/>
            <a:ext cx="3314654" cy="1087724"/>
          </a:xfrm>
        </p:spPr>
        <p:txBody>
          <a:bodyPr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sr-Cyrl-RS" sz="2400" b="1" dirty="0">
                <a:solidFill>
                  <a:schemeClr val="tx1"/>
                </a:solidFill>
              </a:rPr>
              <a:t/>
            </a:r>
            <a:br>
              <a:rPr lang="sr-Cyrl-RS" sz="2400" b="1" dirty="0">
                <a:solidFill>
                  <a:schemeClr val="tx1"/>
                </a:solidFill>
              </a:rPr>
            </a:br>
            <a:r>
              <a:rPr lang="sr-Cyrl-RS" sz="2700" b="1" dirty="0">
                <a:solidFill>
                  <a:schemeClr val="tx1"/>
                </a:solidFill>
              </a:rPr>
              <a:t>1. Патологија</a:t>
            </a:r>
            <a:br>
              <a:rPr lang="sr-Cyrl-RS" sz="2700" b="1" dirty="0">
                <a:solidFill>
                  <a:schemeClr val="tx1"/>
                </a:solidFill>
              </a:rPr>
            </a:br>
            <a:r>
              <a:rPr lang="sr-Cyrl-RS" sz="2700" b="1" dirty="0">
                <a:solidFill>
                  <a:schemeClr val="tx1"/>
                </a:solidFill>
              </a:rPr>
              <a:t/>
            </a:r>
            <a:br>
              <a:rPr lang="sr-Cyrl-RS" sz="2700" b="1" dirty="0">
                <a:solidFill>
                  <a:schemeClr val="tx1"/>
                </a:solidFill>
              </a:rPr>
            </a:br>
            <a:r>
              <a:rPr lang="sr-Cyrl-RS" sz="2700" b="1" dirty="0">
                <a:solidFill>
                  <a:schemeClr val="tx1"/>
                </a:solidFill>
              </a:rPr>
              <a:t>„Туберкулоза“</a:t>
            </a:r>
            <a:endParaRPr lang="en-US" sz="2400" b="1" dirty="0">
              <a:solidFill>
                <a:schemeClr val="tx1"/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AAF8F68A-1A83-42AD-9C27-1AFB9140B9C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" b="-2"/>
          <a:stretch/>
        </p:blipFill>
        <p:spPr bwMode="auto">
          <a:xfrm>
            <a:off x="8472236" y="803751"/>
            <a:ext cx="3113904" cy="5250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5" name="Rectangle 144">
            <a:extLst>
              <a:ext uri="{FF2B5EF4-FFF2-40B4-BE49-F238E27FC236}">
                <a16:creationId xmlns:a16="http://schemas.microsoft.com/office/drawing/2014/main" id="{B083B194-504C-4B70-B8F6-80C51076FDC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7" name="Oval 146">
            <a:extLst>
              <a:ext uri="{FF2B5EF4-FFF2-40B4-BE49-F238E27FC236}">
                <a16:creationId xmlns:a16="http://schemas.microsoft.com/office/drawing/2014/main" id="{E9BF1AE2-40FC-4B8F-B531-AB84540A2C7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1000"/>
                </a:schemeClr>
              </a:gs>
              <a:gs pos="75000">
                <a:schemeClr val="accent5">
                  <a:alpha val="0"/>
                </a:schemeClr>
              </a:gs>
              <a:gs pos="36000">
                <a:schemeClr val="accent5"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9" name="Oval 148">
            <a:extLst>
              <a:ext uri="{FF2B5EF4-FFF2-40B4-BE49-F238E27FC236}">
                <a16:creationId xmlns:a16="http://schemas.microsoft.com/office/drawing/2014/main" id="{1C4EB7C1-42EF-4F28-AF4F-02E879CB6A6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8000"/>
                </a:schemeClr>
              </a:gs>
              <a:gs pos="72000">
                <a:schemeClr val="accent5">
                  <a:alpha val="0"/>
                </a:schemeClr>
              </a:gs>
              <a:gs pos="36000">
                <a:schemeClr val="accent5"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A56415-4B38-42F4-A960-57F37DB291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5860" y="2012896"/>
            <a:ext cx="3913722" cy="3898900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ru-RU" b="0" i="0" dirty="0">
                <a:solidFill>
                  <a:schemeClr val="tx1"/>
                </a:solidFill>
                <a:effectLst/>
                <a:latin typeface="Helvetica Neue"/>
              </a:rPr>
              <a:t>Други дан тематске наставе започеле су вршњачки едукатори: Александра Глибетић и Емилија Павловић, ученице одељења III-2, смера ветеринарски техничар. </a:t>
            </a:r>
            <a:r>
              <a:rPr lang="ru-RU" dirty="0">
                <a:solidFill>
                  <a:schemeClr val="tx1"/>
                </a:solidFill>
                <a:latin typeface="Helvetica Neue"/>
              </a:rPr>
              <a:t>Оне су представиле </a:t>
            </a:r>
            <a:r>
              <a:rPr lang="ru-RU" b="0" i="0" dirty="0">
                <a:solidFill>
                  <a:schemeClr val="tx1"/>
                </a:solidFill>
                <a:effectLst/>
                <a:latin typeface="Helvetica Neue"/>
              </a:rPr>
              <a:t>заразну болест туберкулозу. Ментор је Љиљана Тошић, наставник ветеринарске групе предмета .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BC1185E-2F74-4700-BF5F-4DF2AD76FB2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"/>
          <a:stretch/>
        </p:blipFill>
        <p:spPr>
          <a:xfrm>
            <a:off x="5194607" y="803751"/>
            <a:ext cx="3113903" cy="525049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ECC12CD-2C47-4F42-A2D9-5E1352BE0F57}"/>
              </a:ext>
            </a:extLst>
          </p:cNvPr>
          <p:cNvSpPr txBox="1"/>
          <p:nvPr/>
        </p:nvSpPr>
        <p:spPr>
          <a:xfrm>
            <a:off x="2095500" y="5708901"/>
            <a:ext cx="31674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sz="1400" dirty="0"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Презентација </a:t>
            </a:r>
          </a:p>
          <a:p>
            <a:pPr algn="ctr"/>
            <a:r>
              <a:rPr lang="sr-Cyrl-RS" sz="1400" dirty="0"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„Туберкулоза“</a:t>
            </a:r>
            <a:endParaRPr lang="en-US" sz="1400" dirty="0"/>
          </a:p>
        </p:txBody>
      </p:sp>
      <p:pic>
        <p:nvPicPr>
          <p:cNvPr id="7" name="Picture 6">
            <a:hlinkClick r:id="rId4"/>
            <a:extLst>
              <a:ext uri="{FF2B5EF4-FFF2-40B4-BE49-F238E27FC236}">
                <a16:creationId xmlns:a16="http://schemas.microsoft.com/office/drawing/2014/main" id="{992F87F9-F283-4EF4-AC71-DF8F7F5FF685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3457" y="5254505"/>
            <a:ext cx="1485808" cy="1006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471846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72">
            <a:extLst>
              <a:ext uri="{FF2B5EF4-FFF2-40B4-BE49-F238E27FC236}">
                <a16:creationId xmlns:a16="http://schemas.microsoft.com/office/drawing/2014/main" id="{4D742E62-D0CA-4DEC-815B-5ED27845B5C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6ADD3D29-FB68-4A1C-B0DE-CAF42F2843F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1000"/>
                </a:schemeClr>
              </a:gs>
              <a:gs pos="75000">
                <a:schemeClr val="accent5">
                  <a:alpha val="0"/>
                </a:schemeClr>
              </a:gs>
              <a:gs pos="36000">
                <a:schemeClr val="accent5"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24822E8D-300D-45E7-9F98-BDEC7436184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8000"/>
                </a:schemeClr>
              </a:gs>
              <a:gs pos="72000">
                <a:schemeClr val="accent5">
                  <a:alpha val="0"/>
                </a:schemeClr>
              </a:gs>
              <a:gs pos="36000">
                <a:schemeClr val="accent5"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9" name="Freeform: Shape 78">
            <a:extLst>
              <a:ext uri="{FF2B5EF4-FFF2-40B4-BE49-F238E27FC236}">
                <a16:creationId xmlns:a16="http://schemas.microsoft.com/office/drawing/2014/main" id="{07C953DC-E764-4B76-B359-52546F4CABC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6200000">
            <a:off x="6290102" y="977273"/>
            <a:ext cx="6053670" cy="4903455"/>
          </a:xfrm>
          <a:custGeom>
            <a:avLst/>
            <a:gdLst>
              <a:gd name="connsiteX0" fmla="*/ 6053670 w 6053670"/>
              <a:gd name="connsiteY0" fmla="*/ 1098 h 4903455"/>
              <a:gd name="connsiteX1" fmla="*/ 6053670 w 6053670"/>
              <a:gd name="connsiteY1" fmla="*/ 424590 h 4903455"/>
              <a:gd name="connsiteX2" fmla="*/ 6053670 w 6053670"/>
              <a:gd name="connsiteY2" fmla="*/ 1254558 h 4903455"/>
              <a:gd name="connsiteX3" fmla="*/ 6053670 w 6053670"/>
              <a:gd name="connsiteY3" fmla="*/ 4903455 h 4903455"/>
              <a:gd name="connsiteX4" fmla="*/ 0 w 6053670"/>
              <a:gd name="connsiteY4" fmla="*/ 4903455 h 4903455"/>
              <a:gd name="connsiteX5" fmla="*/ 0 w 6053670"/>
              <a:gd name="connsiteY5" fmla="*/ 1249853 h 4903455"/>
              <a:gd name="connsiteX6" fmla="*/ 0 w 6053670"/>
              <a:gd name="connsiteY6" fmla="*/ 424590 h 4903455"/>
              <a:gd name="connsiteX7" fmla="*/ 0 w 6053670"/>
              <a:gd name="connsiteY7" fmla="*/ 0 h 4903455"/>
              <a:gd name="connsiteX8" fmla="*/ 35717 w 6053670"/>
              <a:gd name="connsiteY8" fmla="*/ 5488 h 4903455"/>
              <a:gd name="connsiteX9" fmla="*/ 140445 w 6053670"/>
              <a:gd name="connsiteY9" fmla="*/ 21641 h 4903455"/>
              <a:gd name="connsiteX10" fmla="*/ 216722 w 6053670"/>
              <a:gd name="connsiteY10" fmla="*/ 32932 h 4903455"/>
              <a:gd name="connsiteX11" fmla="*/ 307527 w 6053670"/>
              <a:gd name="connsiteY11" fmla="*/ 44850 h 4903455"/>
              <a:gd name="connsiteX12" fmla="*/ 415282 w 6053670"/>
              <a:gd name="connsiteY12" fmla="*/ 59121 h 4903455"/>
              <a:gd name="connsiteX13" fmla="*/ 534539 w 6053670"/>
              <a:gd name="connsiteY13" fmla="*/ 74175 h 4903455"/>
              <a:gd name="connsiteX14" fmla="*/ 668931 w 6053670"/>
              <a:gd name="connsiteY14" fmla="*/ 90014 h 4903455"/>
              <a:gd name="connsiteX15" fmla="*/ 815430 w 6053670"/>
              <a:gd name="connsiteY15" fmla="*/ 106794 h 4903455"/>
              <a:gd name="connsiteX16" fmla="*/ 974641 w 6053670"/>
              <a:gd name="connsiteY16" fmla="*/ 123574 h 4903455"/>
              <a:gd name="connsiteX17" fmla="*/ 1144144 w 6053670"/>
              <a:gd name="connsiteY17" fmla="*/ 140667 h 4903455"/>
              <a:gd name="connsiteX18" fmla="*/ 1326965 w 6053670"/>
              <a:gd name="connsiteY18" fmla="*/ 156506 h 4903455"/>
              <a:gd name="connsiteX19" fmla="*/ 1518261 w 6053670"/>
              <a:gd name="connsiteY19" fmla="*/ 171717 h 4903455"/>
              <a:gd name="connsiteX20" fmla="*/ 1720453 w 6053670"/>
              <a:gd name="connsiteY20" fmla="*/ 185518 h 4903455"/>
              <a:gd name="connsiteX21" fmla="*/ 1931121 w 6053670"/>
              <a:gd name="connsiteY21" fmla="*/ 198690 h 4903455"/>
              <a:gd name="connsiteX22" fmla="*/ 2150869 w 6053670"/>
              <a:gd name="connsiteY22" fmla="*/ 211079 h 4903455"/>
              <a:gd name="connsiteX23" fmla="*/ 2263467 w 6053670"/>
              <a:gd name="connsiteY23" fmla="*/ 215470 h 4903455"/>
              <a:gd name="connsiteX24" fmla="*/ 2378487 w 6053670"/>
              <a:gd name="connsiteY24" fmla="*/ 220332 h 4903455"/>
              <a:gd name="connsiteX25" fmla="*/ 2495323 w 6053670"/>
              <a:gd name="connsiteY25" fmla="*/ 224879 h 4903455"/>
              <a:gd name="connsiteX26" fmla="*/ 2612764 w 6053670"/>
              <a:gd name="connsiteY26" fmla="*/ 227859 h 4903455"/>
              <a:gd name="connsiteX27" fmla="*/ 2732627 w 6053670"/>
              <a:gd name="connsiteY27" fmla="*/ 230525 h 4903455"/>
              <a:gd name="connsiteX28" fmla="*/ 2853700 w 6053670"/>
              <a:gd name="connsiteY28" fmla="*/ 233348 h 4903455"/>
              <a:gd name="connsiteX29" fmla="*/ 2977195 w 6053670"/>
              <a:gd name="connsiteY29" fmla="*/ 235229 h 4903455"/>
              <a:gd name="connsiteX30" fmla="*/ 3101900 w 6053670"/>
              <a:gd name="connsiteY30" fmla="*/ 235229 h 4903455"/>
              <a:gd name="connsiteX31" fmla="*/ 3227817 w 6053670"/>
              <a:gd name="connsiteY31" fmla="*/ 236170 h 4903455"/>
              <a:gd name="connsiteX32" fmla="*/ 3354944 w 6053670"/>
              <a:gd name="connsiteY32" fmla="*/ 235229 h 4903455"/>
              <a:gd name="connsiteX33" fmla="*/ 3483887 w 6053670"/>
              <a:gd name="connsiteY33" fmla="*/ 233348 h 4903455"/>
              <a:gd name="connsiteX34" fmla="*/ 3612830 w 6053670"/>
              <a:gd name="connsiteY34" fmla="*/ 231623 h 4903455"/>
              <a:gd name="connsiteX35" fmla="*/ 3743589 w 6053670"/>
              <a:gd name="connsiteY35" fmla="*/ 227859 h 4903455"/>
              <a:gd name="connsiteX36" fmla="*/ 3875559 w 6053670"/>
              <a:gd name="connsiteY36" fmla="*/ 223938 h 4903455"/>
              <a:gd name="connsiteX37" fmla="*/ 4007529 w 6053670"/>
              <a:gd name="connsiteY37" fmla="*/ 219391 h 4903455"/>
              <a:gd name="connsiteX38" fmla="*/ 4140710 w 6053670"/>
              <a:gd name="connsiteY38" fmla="*/ 212961 h 4903455"/>
              <a:gd name="connsiteX39" fmla="*/ 4275102 w 6053670"/>
              <a:gd name="connsiteY39" fmla="*/ 205277 h 4903455"/>
              <a:gd name="connsiteX40" fmla="*/ 4410098 w 6053670"/>
              <a:gd name="connsiteY40" fmla="*/ 197907 h 4903455"/>
              <a:gd name="connsiteX41" fmla="*/ 4545096 w 6053670"/>
              <a:gd name="connsiteY41" fmla="*/ 188498 h 4903455"/>
              <a:gd name="connsiteX42" fmla="*/ 4681909 w 6053670"/>
              <a:gd name="connsiteY42" fmla="*/ 177207 h 4903455"/>
              <a:gd name="connsiteX43" fmla="*/ 4816905 w 6053670"/>
              <a:gd name="connsiteY43" fmla="*/ 165916 h 4903455"/>
              <a:gd name="connsiteX44" fmla="*/ 4954323 w 6053670"/>
              <a:gd name="connsiteY44" fmla="*/ 152899 h 4903455"/>
              <a:gd name="connsiteX45" fmla="*/ 5092347 w 6053670"/>
              <a:gd name="connsiteY45" fmla="*/ 138629 h 4903455"/>
              <a:gd name="connsiteX46" fmla="*/ 5228555 w 6053670"/>
              <a:gd name="connsiteY46" fmla="*/ 123574 h 4903455"/>
              <a:gd name="connsiteX47" fmla="*/ 5366578 w 6053670"/>
              <a:gd name="connsiteY47" fmla="*/ 106010 h 4903455"/>
              <a:gd name="connsiteX48" fmla="*/ 5503997 w 6053670"/>
              <a:gd name="connsiteY48" fmla="*/ 87192 h 4903455"/>
              <a:gd name="connsiteX49" fmla="*/ 5642020 w 6053670"/>
              <a:gd name="connsiteY49" fmla="*/ 68530 h 4903455"/>
              <a:gd name="connsiteX50" fmla="*/ 5779438 w 6053670"/>
              <a:gd name="connsiteY50" fmla="*/ 46733 h 4903455"/>
              <a:gd name="connsiteX51" fmla="*/ 5916251 w 6053670"/>
              <a:gd name="connsiteY51" fmla="*/ 24464 h 4903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6053670" h="4903455">
                <a:moveTo>
                  <a:pt x="6053670" y="1098"/>
                </a:moveTo>
                <a:lnTo>
                  <a:pt x="6053670" y="424590"/>
                </a:lnTo>
                <a:lnTo>
                  <a:pt x="6053670" y="1254558"/>
                </a:lnTo>
                <a:lnTo>
                  <a:pt x="6053670" y="4903455"/>
                </a:lnTo>
                <a:lnTo>
                  <a:pt x="0" y="4903455"/>
                </a:lnTo>
                <a:lnTo>
                  <a:pt x="0" y="1249853"/>
                </a:lnTo>
                <a:lnTo>
                  <a:pt x="0" y="424590"/>
                </a:lnTo>
                <a:lnTo>
                  <a:pt x="0" y="0"/>
                </a:lnTo>
                <a:lnTo>
                  <a:pt x="35717" y="5488"/>
                </a:lnTo>
                <a:lnTo>
                  <a:pt x="140445" y="21641"/>
                </a:lnTo>
                <a:lnTo>
                  <a:pt x="216722" y="32932"/>
                </a:lnTo>
                <a:lnTo>
                  <a:pt x="307527" y="44850"/>
                </a:lnTo>
                <a:lnTo>
                  <a:pt x="415282" y="59121"/>
                </a:lnTo>
                <a:lnTo>
                  <a:pt x="534539" y="74175"/>
                </a:lnTo>
                <a:lnTo>
                  <a:pt x="668931" y="90014"/>
                </a:lnTo>
                <a:lnTo>
                  <a:pt x="815430" y="106794"/>
                </a:lnTo>
                <a:lnTo>
                  <a:pt x="974641" y="123574"/>
                </a:lnTo>
                <a:lnTo>
                  <a:pt x="1144144" y="140667"/>
                </a:lnTo>
                <a:lnTo>
                  <a:pt x="1326965" y="156506"/>
                </a:lnTo>
                <a:lnTo>
                  <a:pt x="1518261" y="171717"/>
                </a:lnTo>
                <a:lnTo>
                  <a:pt x="1720453" y="185518"/>
                </a:lnTo>
                <a:lnTo>
                  <a:pt x="1931121" y="198690"/>
                </a:lnTo>
                <a:lnTo>
                  <a:pt x="2150869" y="211079"/>
                </a:lnTo>
                <a:lnTo>
                  <a:pt x="2263467" y="215470"/>
                </a:lnTo>
                <a:lnTo>
                  <a:pt x="2378487" y="220332"/>
                </a:lnTo>
                <a:lnTo>
                  <a:pt x="2495323" y="224879"/>
                </a:lnTo>
                <a:lnTo>
                  <a:pt x="2612764" y="227859"/>
                </a:lnTo>
                <a:lnTo>
                  <a:pt x="2732627" y="230525"/>
                </a:lnTo>
                <a:lnTo>
                  <a:pt x="2853700" y="233348"/>
                </a:lnTo>
                <a:lnTo>
                  <a:pt x="2977195" y="235229"/>
                </a:lnTo>
                <a:lnTo>
                  <a:pt x="3101900" y="235229"/>
                </a:lnTo>
                <a:lnTo>
                  <a:pt x="3227817" y="236170"/>
                </a:lnTo>
                <a:lnTo>
                  <a:pt x="3354944" y="235229"/>
                </a:lnTo>
                <a:lnTo>
                  <a:pt x="3483887" y="233348"/>
                </a:lnTo>
                <a:lnTo>
                  <a:pt x="3612830" y="231623"/>
                </a:lnTo>
                <a:lnTo>
                  <a:pt x="3743589" y="227859"/>
                </a:lnTo>
                <a:lnTo>
                  <a:pt x="3875559" y="223938"/>
                </a:lnTo>
                <a:lnTo>
                  <a:pt x="4007529" y="219391"/>
                </a:lnTo>
                <a:lnTo>
                  <a:pt x="4140710" y="212961"/>
                </a:lnTo>
                <a:lnTo>
                  <a:pt x="4275102" y="205277"/>
                </a:lnTo>
                <a:lnTo>
                  <a:pt x="4410098" y="197907"/>
                </a:lnTo>
                <a:lnTo>
                  <a:pt x="4545096" y="188498"/>
                </a:lnTo>
                <a:lnTo>
                  <a:pt x="4681909" y="177207"/>
                </a:lnTo>
                <a:lnTo>
                  <a:pt x="4816905" y="165916"/>
                </a:lnTo>
                <a:lnTo>
                  <a:pt x="4954323" y="152899"/>
                </a:lnTo>
                <a:lnTo>
                  <a:pt x="5092347" y="138629"/>
                </a:lnTo>
                <a:lnTo>
                  <a:pt x="5228555" y="123574"/>
                </a:lnTo>
                <a:lnTo>
                  <a:pt x="5366578" y="106010"/>
                </a:lnTo>
                <a:lnTo>
                  <a:pt x="5503997" y="87192"/>
                </a:lnTo>
                <a:lnTo>
                  <a:pt x="5642020" y="68530"/>
                </a:lnTo>
                <a:lnTo>
                  <a:pt x="5779438" y="46733"/>
                </a:lnTo>
                <a:lnTo>
                  <a:pt x="5916251" y="2446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</p:sp>
      <p:sp>
        <p:nvSpPr>
          <p:cNvPr id="81" name="Freeform 5">
            <a:extLst>
              <a:ext uri="{FF2B5EF4-FFF2-40B4-BE49-F238E27FC236}">
                <a16:creationId xmlns:a16="http://schemas.microsoft.com/office/drawing/2014/main" id="{C187CEFC-9032-481B-B8CA-A323593DD4E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5922489">
            <a:off x="5376762" y="1826078"/>
            <a:ext cx="3299407" cy="440924"/>
          </a:xfrm>
          <a:custGeom>
            <a:avLst/>
            <a:gdLst/>
            <a:ahLst/>
            <a:cxnLst/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</p:spPr>
      </p:sp>
      <p:sp>
        <p:nvSpPr>
          <p:cNvPr id="83" name="Freeform 5">
            <a:extLst>
              <a:ext uri="{FF2B5EF4-FFF2-40B4-BE49-F238E27FC236}">
                <a16:creationId xmlns:a16="http://schemas.microsoft.com/office/drawing/2014/main" id="{4CB87468-9225-4E6A-A5B7-B47F08B34B3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0" y="1587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1ED26C1-F204-4154-94FB-DBE2FA618F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8401" y="627525"/>
            <a:ext cx="7546114" cy="162232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sr-Cyrl-RS" sz="2400" b="1">
                <a:solidFill>
                  <a:schemeClr val="tx1"/>
                </a:solidFill>
              </a:rPr>
              <a:t>2. Математика</a:t>
            </a:r>
            <a:br>
              <a:rPr lang="sr-Cyrl-RS" sz="2400" b="1">
                <a:solidFill>
                  <a:schemeClr val="tx1"/>
                </a:solidFill>
              </a:rPr>
            </a:br>
            <a:r>
              <a:rPr lang="sr-Cyrl-RS" sz="2400" b="1">
                <a:solidFill>
                  <a:schemeClr val="tx1"/>
                </a:solidFill>
              </a:rPr>
              <a:t/>
            </a:r>
            <a:br>
              <a:rPr lang="sr-Cyrl-RS" sz="2400" b="1">
                <a:solidFill>
                  <a:schemeClr val="tx1"/>
                </a:solidFill>
              </a:rPr>
            </a:br>
            <a:r>
              <a:rPr lang="sr-Cyrl-RS" sz="2400" b="1">
                <a:solidFill>
                  <a:schemeClr val="tx1"/>
                </a:solidFill>
              </a:rPr>
              <a:t>„Размножавање бактерија“</a:t>
            </a:r>
            <a:br>
              <a:rPr lang="sr-Cyrl-RS" sz="2400" b="1">
                <a:solidFill>
                  <a:schemeClr val="tx1"/>
                </a:solidFill>
              </a:rPr>
            </a:br>
            <a:endParaRPr lang="en-US" sz="2400" b="1" dirty="0">
              <a:solidFill>
                <a:schemeClr val="tx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BC1185E-2F74-4700-BF5F-4DF2AD76FB2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64400" y="645107"/>
            <a:ext cx="4279143" cy="2710388"/>
          </a:xfrm>
          <a:prstGeom prst="rect">
            <a:avLst/>
          </a:prstGeom>
        </p:spPr>
      </p:pic>
      <p:sp>
        <p:nvSpPr>
          <p:cNvPr id="85" name="Rectangle 84">
            <a:extLst>
              <a:ext uri="{FF2B5EF4-FFF2-40B4-BE49-F238E27FC236}">
                <a16:creationId xmlns:a16="http://schemas.microsoft.com/office/drawing/2014/main" id="{7296B8E7-1A3F-4C7F-A120-29E90E59314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A56415-4B38-42F4-A960-57F37DB291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617" y="1755170"/>
            <a:ext cx="5953319" cy="3811740"/>
          </a:xfrm>
        </p:spPr>
        <p:txBody>
          <a:bodyPr anchor="ctr">
            <a:norm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ru-RU" b="0" i="0" dirty="0">
                <a:solidFill>
                  <a:schemeClr val="tx1"/>
                </a:solidFill>
                <a:effectLst/>
                <a:latin typeface="Helvetica Neue"/>
              </a:rPr>
              <a:t>Час математике протекао је у групном раду и решавању задатака на тему размножавања бактерија применом особина степена, претварањем мерних јединица и све то применом одговарајућег софтвера. Час је одржала Виолета Ивковић, наставник математике. На овом часу ученици су имали прилику да се упознају и са могућностима решавања и провере решења задатака уз помоћ апликација за мобилни телефон.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AAF8F68A-1A83-42AD-9C27-1AFB9140B9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264400" y="3429000"/>
            <a:ext cx="4279142" cy="2801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Background pattern&#10;&#10;Description automatically generated">
            <a:hlinkClick r:id="rId5"/>
            <a:extLst>
              <a:ext uri="{FF2B5EF4-FFF2-40B4-BE49-F238E27FC236}">
                <a16:creationId xmlns:a16="http://schemas.microsoft.com/office/drawing/2014/main" id="{0F829FD6-564E-42D0-AF5C-673164A89D5F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9148" y="5257800"/>
            <a:ext cx="974522" cy="650833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616CB15A-7947-47C5-8B74-F4B44D66D88A}"/>
              </a:ext>
            </a:extLst>
          </p:cNvPr>
          <p:cNvSpPr txBox="1"/>
          <p:nvPr/>
        </p:nvSpPr>
        <p:spPr>
          <a:xfrm>
            <a:off x="1989149" y="5849891"/>
            <a:ext cx="609452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sr-Cyrl-RS" sz="1100" dirty="0">
                <a:hlinkClick r:id="rId5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Презентација</a:t>
            </a:r>
            <a:r>
              <a:rPr lang="sr-Cyrl-RS" sz="1100" dirty="0">
                <a:hlinkClick r:id="rId5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 </a:t>
            </a:r>
            <a:endParaRPr lang="sr-Latn-RS" sz="1100" dirty="0">
              <a:hlinkClick r:id="rId5">
                <a:extLst>
                  <a:ext uri="{A12FA001-AC4F-418D-AE19-62706E023703}">
                    <ahyp:hlinkClr xmlns:ahyp="http://schemas.microsoft.com/office/drawing/2018/hyperlinkcolor" xmlns="" val="tx"/>
                  </a:ext>
                </a:extLst>
              </a:hlinkClick>
            </a:endParaRPr>
          </a:p>
          <a:p>
            <a:pPr algn="ctr"/>
            <a:r>
              <a:rPr lang="sr-Cyrl-RS" sz="1100" dirty="0">
                <a:hlinkClick r:id="rId5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„Размножавање бактерија“</a:t>
            </a:r>
            <a:endParaRPr lang="en-US" sz="1100" dirty="0"/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A170F218-AF6D-4B0A-A673-A6B6BADE761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1041141"/>
              </p:ext>
            </p:extLst>
          </p:nvPr>
        </p:nvGraphicFramePr>
        <p:xfrm>
          <a:off x="2095500" y="5338571"/>
          <a:ext cx="1278580" cy="12698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7" name="Document" showAsIcon="1" r:id="rId7" imgW="914400" imgH="792417" progId="Word.Document.8">
                  <p:embed/>
                </p:oleObj>
              </mc:Choice>
              <mc:Fallback>
                <p:oleObj name="Document" showAsIcon="1" r:id="rId7" imgW="914400" imgH="792417" progId="Word.Documen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095500" y="5338571"/>
                        <a:ext cx="1278580" cy="126983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4723176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72">
            <a:extLst>
              <a:ext uri="{FF2B5EF4-FFF2-40B4-BE49-F238E27FC236}">
                <a16:creationId xmlns:a16="http://schemas.microsoft.com/office/drawing/2014/main" id="{4D742E62-D0CA-4DEC-815B-5ED27845B5C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6ADD3D29-FB68-4A1C-B0DE-CAF42F2843F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1000"/>
                </a:schemeClr>
              </a:gs>
              <a:gs pos="75000">
                <a:schemeClr val="accent5">
                  <a:alpha val="0"/>
                </a:schemeClr>
              </a:gs>
              <a:gs pos="36000">
                <a:schemeClr val="accent5"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24822E8D-300D-45E7-9F98-BDEC7436184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8000"/>
                </a:schemeClr>
              </a:gs>
              <a:gs pos="72000">
                <a:schemeClr val="accent5">
                  <a:alpha val="0"/>
                </a:schemeClr>
              </a:gs>
              <a:gs pos="36000">
                <a:schemeClr val="accent5"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9" name="Freeform: Shape 78">
            <a:extLst>
              <a:ext uri="{FF2B5EF4-FFF2-40B4-BE49-F238E27FC236}">
                <a16:creationId xmlns:a16="http://schemas.microsoft.com/office/drawing/2014/main" id="{07C953DC-E764-4B76-B359-52546F4CABC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6200000">
            <a:off x="6290102" y="977273"/>
            <a:ext cx="6053670" cy="4903455"/>
          </a:xfrm>
          <a:custGeom>
            <a:avLst/>
            <a:gdLst>
              <a:gd name="connsiteX0" fmla="*/ 6053670 w 6053670"/>
              <a:gd name="connsiteY0" fmla="*/ 1098 h 4903455"/>
              <a:gd name="connsiteX1" fmla="*/ 6053670 w 6053670"/>
              <a:gd name="connsiteY1" fmla="*/ 424590 h 4903455"/>
              <a:gd name="connsiteX2" fmla="*/ 6053670 w 6053670"/>
              <a:gd name="connsiteY2" fmla="*/ 1254558 h 4903455"/>
              <a:gd name="connsiteX3" fmla="*/ 6053670 w 6053670"/>
              <a:gd name="connsiteY3" fmla="*/ 4903455 h 4903455"/>
              <a:gd name="connsiteX4" fmla="*/ 0 w 6053670"/>
              <a:gd name="connsiteY4" fmla="*/ 4903455 h 4903455"/>
              <a:gd name="connsiteX5" fmla="*/ 0 w 6053670"/>
              <a:gd name="connsiteY5" fmla="*/ 1249853 h 4903455"/>
              <a:gd name="connsiteX6" fmla="*/ 0 w 6053670"/>
              <a:gd name="connsiteY6" fmla="*/ 424590 h 4903455"/>
              <a:gd name="connsiteX7" fmla="*/ 0 w 6053670"/>
              <a:gd name="connsiteY7" fmla="*/ 0 h 4903455"/>
              <a:gd name="connsiteX8" fmla="*/ 35717 w 6053670"/>
              <a:gd name="connsiteY8" fmla="*/ 5488 h 4903455"/>
              <a:gd name="connsiteX9" fmla="*/ 140445 w 6053670"/>
              <a:gd name="connsiteY9" fmla="*/ 21641 h 4903455"/>
              <a:gd name="connsiteX10" fmla="*/ 216722 w 6053670"/>
              <a:gd name="connsiteY10" fmla="*/ 32932 h 4903455"/>
              <a:gd name="connsiteX11" fmla="*/ 307527 w 6053670"/>
              <a:gd name="connsiteY11" fmla="*/ 44850 h 4903455"/>
              <a:gd name="connsiteX12" fmla="*/ 415282 w 6053670"/>
              <a:gd name="connsiteY12" fmla="*/ 59121 h 4903455"/>
              <a:gd name="connsiteX13" fmla="*/ 534539 w 6053670"/>
              <a:gd name="connsiteY13" fmla="*/ 74175 h 4903455"/>
              <a:gd name="connsiteX14" fmla="*/ 668931 w 6053670"/>
              <a:gd name="connsiteY14" fmla="*/ 90014 h 4903455"/>
              <a:gd name="connsiteX15" fmla="*/ 815430 w 6053670"/>
              <a:gd name="connsiteY15" fmla="*/ 106794 h 4903455"/>
              <a:gd name="connsiteX16" fmla="*/ 974641 w 6053670"/>
              <a:gd name="connsiteY16" fmla="*/ 123574 h 4903455"/>
              <a:gd name="connsiteX17" fmla="*/ 1144144 w 6053670"/>
              <a:gd name="connsiteY17" fmla="*/ 140667 h 4903455"/>
              <a:gd name="connsiteX18" fmla="*/ 1326965 w 6053670"/>
              <a:gd name="connsiteY18" fmla="*/ 156506 h 4903455"/>
              <a:gd name="connsiteX19" fmla="*/ 1518261 w 6053670"/>
              <a:gd name="connsiteY19" fmla="*/ 171717 h 4903455"/>
              <a:gd name="connsiteX20" fmla="*/ 1720453 w 6053670"/>
              <a:gd name="connsiteY20" fmla="*/ 185518 h 4903455"/>
              <a:gd name="connsiteX21" fmla="*/ 1931121 w 6053670"/>
              <a:gd name="connsiteY21" fmla="*/ 198690 h 4903455"/>
              <a:gd name="connsiteX22" fmla="*/ 2150869 w 6053670"/>
              <a:gd name="connsiteY22" fmla="*/ 211079 h 4903455"/>
              <a:gd name="connsiteX23" fmla="*/ 2263467 w 6053670"/>
              <a:gd name="connsiteY23" fmla="*/ 215470 h 4903455"/>
              <a:gd name="connsiteX24" fmla="*/ 2378487 w 6053670"/>
              <a:gd name="connsiteY24" fmla="*/ 220332 h 4903455"/>
              <a:gd name="connsiteX25" fmla="*/ 2495323 w 6053670"/>
              <a:gd name="connsiteY25" fmla="*/ 224879 h 4903455"/>
              <a:gd name="connsiteX26" fmla="*/ 2612764 w 6053670"/>
              <a:gd name="connsiteY26" fmla="*/ 227859 h 4903455"/>
              <a:gd name="connsiteX27" fmla="*/ 2732627 w 6053670"/>
              <a:gd name="connsiteY27" fmla="*/ 230525 h 4903455"/>
              <a:gd name="connsiteX28" fmla="*/ 2853700 w 6053670"/>
              <a:gd name="connsiteY28" fmla="*/ 233348 h 4903455"/>
              <a:gd name="connsiteX29" fmla="*/ 2977195 w 6053670"/>
              <a:gd name="connsiteY29" fmla="*/ 235229 h 4903455"/>
              <a:gd name="connsiteX30" fmla="*/ 3101900 w 6053670"/>
              <a:gd name="connsiteY30" fmla="*/ 235229 h 4903455"/>
              <a:gd name="connsiteX31" fmla="*/ 3227817 w 6053670"/>
              <a:gd name="connsiteY31" fmla="*/ 236170 h 4903455"/>
              <a:gd name="connsiteX32" fmla="*/ 3354944 w 6053670"/>
              <a:gd name="connsiteY32" fmla="*/ 235229 h 4903455"/>
              <a:gd name="connsiteX33" fmla="*/ 3483887 w 6053670"/>
              <a:gd name="connsiteY33" fmla="*/ 233348 h 4903455"/>
              <a:gd name="connsiteX34" fmla="*/ 3612830 w 6053670"/>
              <a:gd name="connsiteY34" fmla="*/ 231623 h 4903455"/>
              <a:gd name="connsiteX35" fmla="*/ 3743589 w 6053670"/>
              <a:gd name="connsiteY35" fmla="*/ 227859 h 4903455"/>
              <a:gd name="connsiteX36" fmla="*/ 3875559 w 6053670"/>
              <a:gd name="connsiteY36" fmla="*/ 223938 h 4903455"/>
              <a:gd name="connsiteX37" fmla="*/ 4007529 w 6053670"/>
              <a:gd name="connsiteY37" fmla="*/ 219391 h 4903455"/>
              <a:gd name="connsiteX38" fmla="*/ 4140710 w 6053670"/>
              <a:gd name="connsiteY38" fmla="*/ 212961 h 4903455"/>
              <a:gd name="connsiteX39" fmla="*/ 4275102 w 6053670"/>
              <a:gd name="connsiteY39" fmla="*/ 205277 h 4903455"/>
              <a:gd name="connsiteX40" fmla="*/ 4410098 w 6053670"/>
              <a:gd name="connsiteY40" fmla="*/ 197907 h 4903455"/>
              <a:gd name="connsiteX41" fmla="*/ 4545096 w 6053670"/>
              <a:gd name="connsiteY41" fmla="*/ 188498 h 4903455"/>
              <a:gd name="connsiteX42" fmla="*/ 4681909 w 6053670"/>
              <a:gd name="connsiteY42" fmla="*/ 177207 h 4903455"/>
              <a:gd name="connsiteX43" fmla="*/ 4816905 w 6053670"/>
              <a:gd name="connsiteY43" fmla="*/ 165916 h 4903455"/>
              <a:gd name="connsiteX44" fmla="*/ 4954323 w 6053670"/>
              <a:gd name="connsiteY44" fmla="*/ 152899 h 4903455"/>
              <a:gd name="connsiteX45" fmla="*/ 5092347 w 6053670"/>
              <a:gd name="connsiteY45" fmla="*/ 138629 h 4903455"/>
              <a:gd name="connsiteX46" fmla="*/ 5228555 w 6053670"/>
              <a:gd name="connsiteY46" fmla="*/ 123574 h 4903455"/>
              <a:gd name="connsiteX47" fmla="*/ 5366578 w 6053670"/>
              <a:gd name="connsiteY47" fmla="*/ 106010 h 4903455"/>
              <a:gd name="connsiteX48" fmla="*/ 5503997 w 6053670"/>
              <a:gd name="connsiteY48" fmla="*/ 87192 h 4903455"/>
              <a:gd name="connsiteX49" fmla="*/ 5642020 w 6053670"/>
              <a:gd name="connsiteY49" fmla="*/ 68530 h 4903455"/>
              <a:gd name="connsiteX50" fmla="*/ 5779438 w 6053670"/>
              <a:gd name="connsiteY50" fmla="*/ 46733 h 4903455"/>
              <a:gd name="connsiteX51" fmla="*/ 5916251 w 6053670"/>
              <a:gd name="connsiteY51" fmla="*/ 24464 h 4903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6053670" h="4903455">
                <a:moveTo>
                  <a:pt x="6053670" y="1098"/>
                </a:moveTo>
                <a:lnTo>
                  <a:pt x="6053670" y="424590"/>
                </a:lnTo>
                <a:lnTo>
                  <a:pt x="6053670" y="1254558"/>
                </a:lnTo>
                <a:lnTo>
                  <a:pt x="6053670" y="4903455"/>
                </a:lnTo>
                <a:lnTo>
                  <a:pt x="0" y="4903455"/>
                </a:lnTo>
                <a:lnTo>
                  <a:pt x="0" y="1249853"/>
                </a:lnTo>
                <a:lnTo>
                  <a:pt x="0" y="424590"/>
                </a:lnTo>
                <a:lnTo>
                  <a:pt x="0" y="0"/>
                </a:lnTo>
                <a:lnTo>
                  <a:pt x="35717" y="5488"/>
                </a:lnTo>
                <a:lnTo>
                  <a:pt x="140445" y="21641"/>
                </a:lnTo>
                <a:lnTo>
                  <a:pt x="216722" y="32932"/>
                </a:lnTo>
                <a:lnTo>
                  <a:pt x="307527" y="44850"/>
                </a:lnTo>
                <a:lnTo>
                  <a:pt x="415282" y="59121"/>
                </a:lnTo>
                <a:lnTo>
                  <a:pt x="534539" y="74175"/>
                </a:lnTo>
                <a:lnTo>
                  <a:pt x="668931" y="90014"/>
                </a:lnTo>
                <a:lnTo>
                  <a:pt x="815430" y="106794"/>
                </a:lnTo>
                <a:lnTo>
                  <a:pt x="974641" y="123574"/>
                </a:lnTo>
                <a:lnTo>
                  <a:pt x="1144144" y="140667"/>
                </a:lnTo>
                <a:lnTo>
                  <a:pt x="1326965" y="156506"/>
                </a:lnTo>
                <a:lnTo>
                  <a:pt x="1518261" y="171717"/>
                </a:lnTo>
                <a:lnTo>
                  <a:pt x="1720453" y="185518"/>
                </a:lnTo>
                <a:lnTo>
                  <a:pt x="1931121" y="198690"/>
                </a:lnTo>
                <a:lnTo>
                  <a:pt x="2150869" y="211079"/>
                </a:lnTo>
                <a:lnTo>
                  <a:pt x="2263467" y="215470"/>
                </a:lnTo>
                <a:lnTo>
                  <a:pt x="2378487" y="220332"/>
                </a:lnTo>
                <a:lnTo>
                  <a:pt x="2495323" y="224879"/>
                </a:lnTo>
                <a:lnTo>
                  <a:pt x="2612764" y="227859"/>
                </a:lnTo>
                <a:lnTo>
                  <a:pt x="2732627" y="230525"/>
                </a:lnTo>
                <a:lnTo>
                  <a:pt x="2853700" y="233348"/>
                </a:lnTo>
                <a:lnTo>
                  <a:pt x="2977195" y="235229"/>
                </a:lnTo>
                <a:lnTo>
                  <a:pt x="3101900" y="235229"/>
                </a:lnTo>
                <a:lnTo>
                  <a:pt x="3227817" y="236170"/>
                </a:lnTo>
                <a:lnTo>
                  <a:pt x="3354944" y="235229"/>
                </a:lnTo>
                <a:lnTo>
                  <a:pt x="3483887" y="233348"/>
                </a:lnTo>
                <a:lnTo>
                  <a:pt x="3612830" y="231623"/>
                </a:lnTo>
                <a:lnTo>
                  <a:pt x="3743589" y="227859"/>
                </a:lnTo>
                <a:lnTo>
                  <a:pt x="3875559" y="223938"/>
                </a:lnTo>
                <a:lnTo>
                  <a:pt x="4007529" y="219391"/>
                </a:lnTo>
                <a:lnTo>
                  <a:pt x="4140710" y="212961"/>
                </a:lnTo>
                <a:lnTo>
                  <a:pt x="4275102" y="205277"/>
                </a:lnTo>
                <a:lnTo>
                  <a:pt x="4410098" y="197907"/>
                </a:lnTo>
                <a:lnTo>
                  <a:pt x="4545096" y="188498"/>
                </a:lnTo>
                <a:lnTo>
                  <a:pt x="4681909" y="177207"/>
                </a:lnTo>
                <a:lnTo>
                  <a:pt x="4816905" y="165916"/>
                </a:lnTo>
                <a:lnTo>
                  <a:pt x="4954323" y="152899"/>
                </a:lnTo>
                <a:lnTo>
                  <a:pt x="5092347" y="138629"/>
                </a:lnTo>
                <a:lnTo>
                  <a:pt x="5228555" y="123574"/>
                </a:lnTo>
                <a:lnTo>
                  <a:pt x="5366578" y="106010"/>
                </a:lnTo>
                <a:lnTo>
                  <a:pt x="5503997" y="87192"/>
                </a:lnTo>
                <a:lnTo>
                  <a:pt x="5642020" y="68530"/>
                </a:lnTo>
                <a:lnTo>
                  <a:pt x="5779438" y="46733"/>
                </a:lnTo>
                <a:lnTo>
                  <a:pt x="5916251" y="2446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</p:sp>
      <p:sp>
        <p:nvSpPr>
          <p:cNvPr id="81" name="Freeform 5">
            <a:extLst>
              <a:ext uri="{FF2B5EF4-FFF2-40B4-BE49-F238E27FC236}">
                <a16:creationId xmlns:a16="http://schemas.microsoft.com/office/drawing/2014/main" id="{C187CEFC-9032-481B-B8CA-A323593DD4E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5922489">
            <a:off x="5376762" y="1826078"/>
            <a:ext cx="3299407" cy="440924"/>
          </a:xfrm>
          <a:custGeom>
            <a:avLst/>
            <a:gdLst/>
            <a:ahLst/>
            <a:cxnLst/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</p:spPr>
      </p:sp>
      <p:sp>
        <p:nvSpPr>
          <p:cNvPr id="83" name="Freeform 5">
            <a:extLst>
              <a:ext uri="{FF2B5EF4-FFF2-40B4-BE49-F238E27FC236}">
                <a16:creationId xmlns:a16="http://schemas.microsoft.com/office/drawing/2014/main" id="{4CB87468-9225-4E6A-A5B7-B47F08B34B3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0" y="1587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1ED26C1-F204-4154-94FB-DBE2FA618F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2567" y="627525"/>
            <a:ext cx="7546114" cy="162232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sr-Cyrl-RS" sz="2400" b="1" dirty="0">
                <a:solidFill>
                  <a:schemeClr val="tx1"/>
                </a:solidFill>
              </a:rPr>
              <a:t>3. Српски језик и књижевност</a:t>
            </a:r>
            <a:br>
              <a:rPr lang="sr-Cyrl-RS" sz="2400" b="1" dirty="0">
                <a:solidFill>
                  <a:schemeClr val="tx1"/>
                </a:solidFill>
              </a:rPr>
            </a:br>
            <a:r>
              <a:rPr lang="sr-Cyrl-RS" sz="2400" b="1" dirty="0">
                <a:solidFill>
                  <a:schemeClr val="tx1"/>
                </a:solidFill>
              </a:rPr>
              <a:t/>
            </a:r>
            <a:br>
              <a:rPr lang="sr-Cyrl-RS" sz="2400" b="1" dirty="0">
                <a:solidFill>
                  <a:schemeClr val="tx1"/>
                </a:solidFill>
              </a:rPr>
            </a:br>
            <a:r>
              <a:rPr lang="sr-Cyrl-RS" sz="2400" b="1" dirty="0">
                <a:solidFill>
                  <a:schemeClr val="tx1"/>
                </a:solidFill>
              </a:rPr>
              <a:t>„Жута гошћа у српској књижевности“</a:t>
            </a:r>
            <a:br>
              <a:rPr lang="sr-Cyrl-RS" sz="2400" b="1" dirty="0">
                <a:solidFill>
                  <a:schemeClr val="tx1"/>
                </a:solidFill>
              </a:rPr>
            </a:br>
            <a:endParaRPr lang="en-US" sz="2400" b="1" dirty="0">
              <a:solidFill>
                <a:schemeClr val="tx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BC1185E-2F74-4700-BF5F-4DF2AD76FB2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" b="-3"/>
          <a:stretch/>
        </p:blipFill>
        <p:spPr>
          <a:xfrm>
            <a:off x="7264400" y="645107"/>
            <a:ext cx="4279143" cy="2710388"/>
          </a:xfrm>
          <a:prstGeom prst="rect">
            <a:avLst/>
          </a:prstGeom>
        </p:spPr>
      </p:pic>
      <p:sp>
        <p:nvSpPr>
          <p:cNvPr id="85" name="Rectangle 84">
            <a:extLst>
              <a:ext uri="{FF2B5EF4-FFF2-40B4-BE49-F238E27FC236}">
                <a16:creationId xmlns:a16="http://schemas.microsoft.com/office/drawing/2014/main" id="{7296B8E7-1A3F-4C7F-A120-29E90E59314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A56415-4B38-42F4-A960-57F37DB291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8457" y="1699395"/>
            <a:ext cx="5850170" cy="3811740"/>
          </a:xfrm>
        </p:spPr>
        <p:txBody>
          <a:bodyPr anchor="ctr">
            <a:norm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ru-RU" b="0" i="0" dirty="0">
                <a:solidFill>
                  <a:schemeClr val="tx1"/>
                </a:solidFill>
                <a:effectLst/>
                <a:latin typeface="Helvetica Neue"/>
              </a:rPr>
              <a:t>Јелена Бишевац-Дамјановић, наставник српског језика и књижевности, реализовала је угледни час под називом „Жута гошћа у српској књижевности“. Анализирањем одломака из дела, рецитовањем стихова и читањем записа савременика, ученици су се упознали са књижевницима романтизма који су оболели од туберкулозе и са утицајем те болести на њихов живот и стваралаштво.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AAF8F68A-1A83-42AD-9C27-1AFB9140B9C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" b="-3"/>
          <a:stretch/>
        </p:blipFill>
        <p:spPr bwMode="auto">
          <a:xfrm>
            <a:off x="7264400" y="3520086"/>
            <a:ext cx="4279142" cy="2710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11F9644C-B1C1-43FE-A5E3-63989283FC3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65001841"/>
              </p:ext>
            </p:extLst>
          </p:nvPr>
        </p:nvGraphicFramePr>
        <p:xfrm>
          <a:off x="2980447" y="5257800"/>
          <a:ext cx="1393844" cy="12075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9" name="Document" showAsIcon="1" r:id="rId5" imgW="914400" imgH="792417" progId="Word.Document.8">
                  <p:embed/>
                </p:oleObj>
              </mc:Choice>
              <mc:Fallback>
                <p:oleObj name="Document" showAsIcon="1" r:id="rId5" imgW="914400" imgH="792417" progId="Word.Documen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980447" y="5257800"/>
                        <a:ext cx="1393844" cy="120751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4125821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Rectangle 78">
            <a:extLst>
              <a:ext uri="{FF2B5EF4-FFF2-40B4-BE49-F238E27FC236}">
                <a16:creationId xmlns:a16="http://schemas.microsoft.com/office/drawing/2014/main" id="{72C6E0B7-C37D-4D54-8F3E-8D9F9097F67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B7B653ED-BC47-4D34-B612-473D6AFAD04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6200000">
            <a:off x="6290102" y="977273"/>
            <a:ext cx="6053670" cy="4903455"/>
          </a:xfrm>
          <a:custGeom>
            <a:avLst/>
            <a:gdLst>
              <a:gd name="connsiteX0" fmla="*/ 6053670 w 6053670"/>
              <a:gd name="connsiteY0" fmla="*/ 1098 h 4903455"/>
              <a:gd name="connsiteX1" fmla="*/ 6053670 w 6053670"/>
              <a:gd name="connsiteY1" fmla="*/ 424590 h 4903455"/>
              <a:gd name="connsiteX2" fmla="*/ 6053670 w 6053670"/>
              <a:gd name="connsiteY2" fmla="*/ 1254558 h 4903455"/>
              <a:gd name="connsiteX3" fmla="*/ 6053670 w 6053670"/>
              <a:gd name="connsiteY3" fmla="*/ 4903455 h 4903455"/>
              <a:gd name="connsiteX4" fmla="*/ 0 w 6053670"/>
              <a:gd name="connsiteY4" fmla="*/ 4903455 h 4903455"/>
              <a:gd name="connsiteX5" fmla="*/ 0 w 6053670"/>
              <a:gd name="connsiteY5" fmla="*/ 1249853 h 4903455"/>
              <a:gd name="connsiteX6" fmla="*/ 0 w 6053670"/>
              <a:gd name="connsiteY6" fmla="*/ 424590 h 4903455"/>
              <a:gd name="connsiteX7" fmla="*/ 0 w 6053670"/>
              <a:gd name="connsiteY7" fmla="*/ 0 h 4903455"/>
              <a:gd name="connsiteX8" fmla="*/ 35717 w 6053670"/>
              <a:gd name="connsiteY8" fmla="*/ 5488 h 4903455"/>
              <a:gd name="connsiteX9" fmla="*/ 140445 w 6053670"/>
              <a:gd name="connsiteY9" fmla="*/ 21641 h 4903455"/>
              <a:gd name="connsiteX10" fmla="*/ 216722 w 6053670"/>
              <a:gd name="connsiteY10" fmla="*/ 32932 h 4903455"/>
              <a:gd name="connsiteX11" fmla="*/ 307527 w 6053670"/>
              <a:gd name="connsiteY11" fmla="*/ 44850 h 4903455"/>
              <a:gd name="connsiteX12" fmla="*/ 415282 w 6053670"/>
              <a:gd name="connsiteY12" fmla="*/ 59121 h 4903455"/>
              <a:gd name="connsiteX13" fmla="*/ 534539 w 6053670"/>
              <a:gd name="connsiteY13" fmla="*/ 74175 h 4903455"/>
              <a:gd name="connsiteX14" fmla="*/ 668931 w 6053670"/>
              <a:gd name="connsiteY14" fmla="*/ 90014 h 4903455"/>
              <a:gd name="connsiteX15" fmla="*/ 815430 w 6053670"/>
              <a:gd name="connsiteY15" fmla="*/ 106794 h 4903455"/>
              <a:gd name="connsiteX16" fmla="*/ 974641 w 6053670"/>
              <a:gd name="connsiteY16" fmla="*/ 123574 h 4903455"/>
              <a:gd name="connsiteX17" fmla="*/ 1144144 w 6053670"/>
              <a:gd name="connsiteY17" fmla="*/ 140667 h 4903455"/>
              <a:gd name="connsiteX18" fmla="*/ 1326965 w 6053670"/>
              <a:gd name="connsiteY18" fmla="*/ 156506 h 4903455"/>
              <a:gd name="connsiteX19" fmla="*/ 1518261 w 6053670"/>
              <a:gd name="connsiteY19" fmla="*/ 171717 h 4903455"/>
              <a:gd name="connsiteX20" fmla="*/ 1720453 w 6053670"/>
              <a:gd name="connsiteY20" fmla="*/ 185518 h 4903455"/>
              <a:gd name="connsiteX21" fmla="*/ 1931121 w 6053670"/>
              <a:gd name="connsiteY21" fmla="*/ 198690 h 4903455"/>
              <a:gd name="connsiteX22" fmla="*/ 2150869 w 6053670"/>
              <a:gd name="connsiteY22" fmla="*/ 211079 h 4903455"/>
              <a:gd name="connsiteX23" fmla="*/ 2263467 w 6053670"/>
              <a:gd name="connsiteY23" fmla="*/ 215470 h 4903455"/>
              <a:gd name="connsiteX24" fmla="*/ 2378487 w 6053670"/>
              <a:gd name="connsiteY24" fmla="*/ 220332 h 4903455"/>
              <a:gd name="connsiteX25" fmla="*/ 2495323 w 6053670"/>
              <a:gd name="connsiteY25" fmla="*/ 224879 h 4903455"/>
              <a:gd name="connsiteX26" fmla="*/ 2612764 w 6053670"/>
              <a:gd name="connsiteY26" fmla="*/ 227859 h 4903455"/>
              <a:gd name="connsiteX27" fmla="*/ 2732627 w 6053670"/>
              <a:gd name="connsiteY27" fmla="*/ 230525 h 4903455"/>
              <a:gd name="connsiteX28" fmla="*/ 2853700 w 6053670"/>
              <a:gd name="connsiteY28" fmla="*/ 233348 h 4903455"/>
              <a:gd name="connsiteX29" fmla="*/ 2977195 w 6053670"/>
              <a:gd name="connsiteY29" fmla="*/ 235229 h 4903455"/>
              <a:gd name="connsiteX30" fmla="*/ 3101900 w 6053670"/>
              <a:gd name="connsiteY30" fmla="*/ 235229 h 4903455"/>
              <a:gd name="connsiteX31" fmla="*/ 3227817 w 6053670"/>
              <a:gd name="connsiteY31" fmla="*/ 236170 h 4903455"/>
              <a:gd name="connsiteX32" fmla="*/ 3354944 w 6053670"/>
              <a:gd name="connsiteY32" fmla="*/ 235229 h 4903455"/>
              <a:gd name="connsiteX33" fmla="*/ 3483887 w 6053670"/>
              <a:gd name="connsiteY33" fmla="*/ 233348 h 4903455"/>
              <a:gd name="connsiteX34" fmla="*/ 3612830 w 6053670"/>
              <a:gd name="connsiteY34" fmla="*/ 231623 h 4903455"/>
              <a:gd name="connsiteX35" fmla="*/ 3743589 w 6053670"/>
              <a:gd name="connsiteY35" fmla="*/ 227859 h 4903455"/>
              <a:gd name="connsiteX36" fmla="*/ 3875559 w 6053670"/>
              <a:gd name="connsiteY36" fmla="*/ 223938 h 4903455"/>
              <a:gd name="connsiteX37" fmla="*/ 4007529 w 6053670"/>
              <a:gd name="connsiteY37" fmla="*/ 219391 h 4903455"/>
              <a:gd name="connsiteX38" fmla="*/ 4140710 w 6053670"/>
              <a:gd name="connsiteY38" fmla="*/ 212961 h 4903455"/>
              <a:gd name="connsiteX39" fmla="*/ 4275102 w 6053670"/>
              <a:gd name="connsiteY39" fmla="*/ 205277 h 4903455"/>
              <a:gd name="connsiteX40" fmla="*/ 4410098 w 6053670"/>
              <a:gd name="connsiteY40" fmla="*/ 197907 h 4903455"/>
              <a:gd name="connsiteX41" fmla="*/ 4545096 w 6053670"/>
              <a:gd name="connsiteY41" fmla="*/ 188498 h 4903455"/>
              <a:gd name="connsiteX42" fmla="*/ 4681909 w 6053670"/>
              <a:gd name="connsiteY42" fmla="*/ 177207 h 4903455"/>
              <a:gd name="connsiteX43" fmla="*/ 4816905 w 6053670"/>
              <a:gd name="connsiteY43" fmla="*/ 165916 h 4903455"/>
              <a:gd name="connsiteX44" fmla="*/ 4954323 w 6053670"/>
              <a:gd name="connsiteY44" fmla="*/ 152899 h 4903455"/>
              <a:gd name="connsiteX45" fmla="*/ 5092347 w 6053670"/>
              <a:gd name="connsiteY45" fmla="*/ 138629 h 4903455"/>
              <a:gd name="connsiteX46" fmla="*/ 5228555 w 6053670"/>
              <a:gd name="connsiteY46" fmla="*/ 123574 h 4903455"/>
              <a:gd name="connsiteX47" fmla="*/ 5366578 w 6053670"/>
              <a:gd name="connsiteY47" fmla="*/ 106010 h 4903455"/>
              <a:gd name="connsiteX48" fmla="*/ 5503997 w 6053670"/>
              <a:gd name="connsiteY48" fmla="*/ 87192 h 4903455"/>
              <a:gd name="connsiteX49" fmla="*/ 5642020 w 6053670"/>
              <a:gd name="connsiteY49" fmla="*/ 68530 h 4903455"/>
              <a:gd name="connsiteX50" fmla="*/ 5779438 w 6053670"/>
              <a:gd name="connsiteY50" fmla="*/ 46733 h 4903455"/>
              <a:gd name="connsiteX51" fmla="*/ 5916251 w 6053670"/>
              <a:gd name="connsiteY51" fmla="*/ 24464 h 4903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6053670" h="4903455">
                <a:moveTo>
                  <a:pt x="6053670" y="1098"/>
                </a:moveTo>
                <a:lnTo>
                  <a:pt x="6053670" y="424590"/>
                </a:lnTo>
                <a:lnTo>
                  <a:pt x="6053670" y="1254558"/>
                </a:lnTo>
                <a:lnTo>
                  <a:pt x="6053670" y="4903455"/>
                </a:lnTo>
                <a:lnTo>
                  <a:pt x="0" y="4903455"/>
                </a:lnTo>
                <a:lnTo>
                  <a:pt x="0" y="1249853"/>
                </a:lnTo>
                <a:lnTo>
                  <a:pt x="0" y="424590"/>
                </a:lnTo>
                <a:lnTo>
                  <a:pt x="0" y="0"/>
                </a:lnTo>
                <a:lnTo>
                  <a:pt x="35717" y="5488"/>
                </a:lnTo>
                <a:lnTo>
                  <a:pt x="140445" y="21641"/>
                </a:lnTo>
                <a:lnTo>
                  <a:pt x="216722" y="32932"/>
                </a:lnTo>
                <a:lnTo>
                  <a:pt x="307527" y="44850"/>
                </a:lnTo>
                <a:lnTo>
                  <a:pt x="415282" y="59121"/>
                </a:lnTo>
                <a:lnTo>
                  <a:pt x="534539" y="74175"/>
                </a:lnTo>
                <a:lnTo>
                  <a:pt x="668931" y="90014"/>
                </a:lnTo>
                <a:lnTo>
                  <a:pt x="815430" y="106794"/>
                </a:lnTo>
                <a:lnTo>
                  <a:pt x="974641" y="123574"/>
                </a:lnTo>
                <a:lnTo>
                  <a:pt x="1144144" y="140667"/>
                </a:lnTo>
                <a:lnTo>
                  <a:pt x="1326965" y="156506"/>
                </a:lnTo>
                <a:lnTo>
                  <a:pt x="1518261" y="171717"/>
                </a:lnTo>
                <a:lnTo>
                  <a:pt x="1720453" y="185518"/>
                </a:lnTo>
                <a:lnTo>
                  <a:pt x="1931121" y="198690"/>
                </a:lnTo>
                <a:lnTo>
                  <a:pt x="2150869" y="211079"/>
                </a:lnTo>
                <a:lnTo>
                  <a:pt x="2263467" y="215470"/>
                </a:lnTo>
                <a:lnTo>
                  <a:pt x="2378487" y="220332"/>
                </a:lnTo>
                <a:lnTo>
                  <a:pt x="2495323" y="224879"/>
                </a:lnTo>
                <a:lnTo>
                  <a:pt x="2612764" y="227859"/>
                </a:lnTo>
                <a:lnTo>
                  <a:pt x="2732627" y="230525"/>
                </a:lnTo>
                <a:lnTo>
                  <a:pt x="2853700" y="233348"/>
                </a:lnTo>
                <a:lnTo>
                  <a:pt x="2977195" y="235229"/>
                </a:lnTo>
                <a:lnTo>
                  <a:pt x="3101900" y="235229"/>
                </a:lnTo>
                <a:lnTo>
                  <a:pt x="3227817" y="236170"/>
                </a:lnTo>
                <a:lnTo>
                  <a:pt x="3354944" y="235229"/>
                </a:lnTo>
                <a:lnTo>
                  <a:pt x="3483887" y="233348"/>
                </a:lnTo>
                <a:lnTo>
                  <a:pt x="3612830" y="231623"/>
                </a:lnTo>
                <a:lnTo>
                  <a:pt x="3743589" y="227859"/>
                </a:lnTo>
                <a:lnTo>
                  <a:pt x="3875559" y="223938"/>
                </a:lnTo>
                <a:lnTo>
                  <a:pt x="4007529" y="219391"/>
                </a:lnTo>
                <a:lnTo>
                  <a:pt x="4140710" y="212961"/>
                </a:lnTo>
                <a:lnTo>
                  <a:pt x="4275102" y="205277"/>
                </a:lnTo>
                <a:lnTo>
                  <a:pt x="4410098" y="197907"/>
                </a:lnTo>
                <a:lnTo>
                  <a:pt x="4545096" y="188498"/>
                </a:lnTo>
                <a:lnTo>
                  <a:pt x="4681909" y="177207"/>
                </a:lnTo>
                <a:lnTo>
                  <a:pt x="4816905" y="165916"/>
                </a:lnTo>
                <a:lnTo>
                  <a:pt x="4954323" y="152899"/>
                </a:lnTo>
                <a:lnTo>
                  <a:pt x="5092347" y="138629"/>
                </a:lnTo>
                <a:lnTo>
                  <a:pt x="5228555" y="123574"/>
                </a:lnTo>
                <a:lnTo>
                  <a:pt x="5366578" y="106010"/>
                </a:lnTo>
                <a:lnTo>
                  <a:pt x="5503997" y="87192"/>
                </a:lnTo>
                <a:lnTo>
                  <a:pt x="5642020" y="68530"/>
                </a:lnTo>
                <a:lnTo>
                  <a:pt x="5779438" y="46733"/>
                </a:lnTo>
                <a:lnTo>
                  <a:pt x="5916251" y="2446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</p:sp>
      <p:sp>
        <p:nvSpPr>
          <p:cNvPr id="83" name="Freeform 5">
            <a:extLst>
              <a:ext uri="{FF2B5EF4-FFF2-40B4-BE49-F238E27FC236}">
                <a16:creationId xmlns:a16="http://schemas.microsoft.com/office/drawing/2014/main" id="{B93D812D-BB26-4FDD-A218-F6F71E73760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0" y="1587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</p:sp>
      <p:sp>
        <p:nvSpPr>
          <p:cNvPr id="85" name="Freeform 5">
            <a:extLst>
              <a:ext uri="{FF2B5EF4-FFF2-40B4-BE49-F238E27FC236}">
                <a16:creationId xmlns:a16="http://schemas.microsoft.com/office/drawing/2014/main" id="{EEA99C6C-BC37-4408-9F74-3DDB1060B73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5922489">
            <a:off x="5376762" y="1826078"/>
            <a:ext cx="3299407" cy="440924"/>
          </a:xfrm>
          <a:custGeom>
            <a:avLst/>
            <a:gdLst/>
            <a:ahLst/>
            <a:cxnLst/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</p:spPr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1ED26C1-F204-4154-94FB-DBE2FA618F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3143" y="571500"/>
            <a:ext cx="6072776" cy="162232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sr-Cyrl-RS" sz="2400" b="1" dirty="0">
                <a:solidFill>
                  <a:srgbClr val="FFFFFE"/>
                </a:solidFill>
              </a:rPr>
              <a:t>4. Енглески језик</a:t>
            </a:r>
            <a:br>
              <a:rPr lang="sr-Cyrl-RS" sz="2400" b="1" dirty="0">
                <a:solidFill>
                  <a:srgbClr val="FFFFFE"/>
                </a:solidFill>
              </a:rPr>
            </a:br>
            <a:r>
              <a:rPr lang="sr-Cyrl-RS" sz="2400" dirty="0">
                <a:solidFill>
                  <a:srgbClr val="FFFFFE"/>
                </a:solidFill>
                <a:latin typeface="+mn-lt"/>
              </a:rPr>
              <a:t/>
            </a:r>
            <a:br>
              <a:rPr lang="sr-Cyrl-RS" sz="2400" dirty="0">
                <a:solidFill>
                  <a:srgbClr val="FFFFFE"/>
                </a:solidFill>
                <a:latin typeface="+mn-lt"/>
              </a:rPr>
            </a:br>
            <a:r>
              <a:rPr lang="en-US" sz="2400" b="1" dirty="0">
                <a:solidFill>
                  <a:srgbClr val="FFFFFE"/>
                </a:solidFill>
                <a:effectLst/>
                <a:latin typeface="+mn-lt"/>
                <a:ea typeface="Times New Roman" panose="02020603050405020304" pitchFamily="18" charset="0"/>
              </a:rPr>
              <a:t>The Plague </a:t>
            </a:r>
            <a:r>
              <a:rPr lang="sr-Cyrl-RS" sz="2400" b="1" dirty="0">
                <a:solidFill>
                  <a:srgbClr val="FFFFFE"/>
                </a:solidFill>
                <a:effectLst/>
                <a:latin typeface="+mn-lt"/>
                <a:ea typeface="Times New Roman" panose="02020603050405020304" pitchFamily="18" charset="0"/>
              </a:rPr>
              <a:t>(</a:t>
            </a:r>
            <a:r>
              <a:rPr lang="en-US" sz="2400" b="1" dirty="0">
                <a:solidFill>
                  <a:srgbClr val="FFFFFE"/>
                </a:solidFill>
                <a:effectLst/>
                <a:latin typeface="+mn-lt"/>
                <a:ea typeface="Times New Roman" panose="02020603050405020304" pitchFamily="18" charset="0"/>
              </a:rPr>
              <a:t>The Black Death)</a:t>
            </a:r>
            <a:endParaRPr lang="en-US" sz="2400" b="1" dirty="0">
              <a:solidFill>
                <a:srgbClr val="FFFFFE"/>
              </a:solidFill>
              <a:latin typeface="+mn-lt"/>
            </a:endParaRP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924C0032-B592-45AB-AD23-5A4BD369B60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89BF1F84-E7C7-42A7-911D-8E48AF67110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1000"/>
                </a:schemeClr>
              </a:gs>
              <a:gs pos="75000">
                <a:schemeClr val="accent5">
                  <a:alpha val="0"/>
                </a:schemeClr>
              </a:gs>
              <a:gs pos="36000">
                <a:schemeClr val="accent5"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0C3CFCFE-6522-4333-8CB1-16DB80E7E9C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8000"/>
                </a:schemeClr>
              </a:gs>
              <a:gs pos="72000">
                <a:schemeClr val="accent5">
                  <a:alpha val="0"/>
                </a:schemeClr>
              </a:gs>
              <a:gs pos="36000">
                <a:schemeClr val="accent5"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A56415-4B38-42F4-A960-57F37DB291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0918" y="1487279"/>
            <a:ext cx="6072776" cy="3811740"/>
          </a:xfrm>
        </p:spPr>
        <p:txBody>
          <a:bodyPr anchor="ctr">
            <a:normAutofit/>
          </a:bodyPr>
          <a:lstStyle/>
          <a:p>
            <a:pPr marL="0" indent="0" algn="just">
              <a:lnSpc>
                <a:spcPct val="120000"/>
              </a:lnSpc>
              <a:buNone/>
            </a:pPr>
            <a:endParaRPr lang="ru-RU" b="0" i="0" dirty="0">
              <a:solidFill>
                <a:srgbClr val="FFFFFE"/>
              </a:solidFill>
              <a:effectLst/>
              <a:latin typeface="Helvetica Neue"/>
            </a:endParaRPr>
          </a:p>
          <a:p>
            <a:pPr marL="0" indent="0" algn="just">
              <a:lnSpc>
                <a:spcPct val="120000"/>
              </a:lnSpc>
              <a:buNone/>
            </a:pPr>
            <a:r>
              <a:rPr lang="ru-RU" b="0" i="0" dirty="0">
                <a:solidFill>
                  <a:srgbClr val="FFFFFE"/>
                </a:solidFill>
                <a:effectLst/>
                <a:latin typeface="Helvetica Neue"/>
              </a:rPr>
              <a:t>Још једна бактеријска болест која је харала у средњем веку била је тема часа, само овог пута енглеског језика, бубонска куга. Ученици су се упознали  са стручним терминима везаним за болест, преносиоце болести и симптоме, а преводећи занимљиве текстове увидели су јасну разлику између лечења болести некад и сад. Час је водила Ана Благојевић, наставник енглеског језика.</a:t>
            </a:r>
            <a:endParaRPr lang="en-US" dirty="0">
              <a:solidFill>
                <a:srgbClr val="FFFFFE"/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AAF8F68A-1A83-42AD-9C27-1AFB9140B9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7350972" y="645107"/>
            <a:ext cx="4240110" cy="2710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BC1185E-2F74-4700-BF5F-4DF2AD76FB25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7331204" y="3555178"/>
            <a:ext cx="4259878" cy="2640204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586CC439-5985-43BB-8B99-3B0122935686}"/>
              </a:ext>
            </a:extLst>
          </p:cNvPr>
          <p:cNvSpPr txBox="1"/>
          <p:nvPr/>
        </p:nvSpPr>
        <p:spPr>
          <a:xfrm>
            <a:off x="3244785" y="5782719"/>
            <a:ext cx="2480276" cy="59158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Autofit/>
          </a:bodyPr>
          <a:lstStyle/>
          <a:p>
            <a:pPr algn="ctr"/>
            <a:r>
              <a:rPr lang="sr-Cyrl-RS" sz="1300" dirty="0">
                <a:hlinkClick r:id="rId5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Презентација </a:t>
            </a:r>
            <a:endParaRPr lang="sr-Latn-RS" sz="1300" dirty="0">
              <a:hlinkClick r:id="rId5">
                <a:extLst>
                  <a:ext uri="{A12FA001-AC4F-418D-AE19-62706E023703}">
                    <ahyp:hlinkClr xmlns:ahyp="http://schemas.microsoft.com/office/drawing/2018/hyperlinkcolor" xmlns="" val="tx"/>
                  </a:ext>
                </a:extLst>
              </a:hlinkClick>
            </a:endParaRPr>
          </a:p>
          <a:p>
            <a:pPr algn="ctr"/>
            <a:r>
              <a:rPr lang="sr-Cyrl-RS" sz="1300" dirty="0">
                <a:hlinkClick r:id="rId5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„Т</a:t>
            </a:r>
            <a:r>
              <a:rPr lang="sr-Latn-RS" sz="1300" dirty="0">
                <a:hlinkClick r:id="rId5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he </a:t>
            </a:r>
            <a:r>
              <a:rPr lang="sr-Latn-RS" sz="1300" dirty="0" err="1">
                <a:hlinkClick r:id="rId5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Black</a:t>
            </a:r>
            <a:r>
              <a:rPr lang="sr-Latn-RS" sz="1300" dirty="0">
                <a:hlinkClick r:id="rId5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 </a:t>
            </a:r>
            <a:r>
              <a:rPr lang="sr-Latn-RS" sz="1300" dirty="0" err="1">
                <a:hlinkClick r:id="rId5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Death</a:t>
            </a:r>
            <a:r>
              <a:rPr lang="sr-Cyrl-RS" sz="1300" dirty="0">
                <a:hlinkClick r:id="rId5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“</a:t>
            </a:r>
            <a:endParaRPr lang="en-US" sz="1300" dirty="0"/>
          </a:p>
        </p:txBody>
      </p:sp>
      <p:pic>
        <p:nvPicPr>
          <p:cNvPr id="20" name="Picture 19" descr="A picture containing application&#10;&#10;Description automatically generated">
            <a:hlinkClick r:id="rId5"/>
            <a:extLst>
              <a:ext uri="{FF2B5EF4-FFF2-40B4-BE49-F238E27FC236}">
                <a16:creationId xmlns:a16="http://schemas.microsoft.com/office/drawing/2014/main" id="{CF20124B-1A1B-4A8A-983D-BFF495BE37AA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68343" y="4966237"/>
            <a:ext cx="1066042" cy="808968"/>
          </a:xfrm>
          <a:prstGeom prst="rect">
            <a:avLst/>
          </a:prstGeom>
        </p:spPr>
      </p:pic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1E7DAC82-801E-4C74-B52A-340DE389C00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47219451"/>
              </p:ext>
            </p:extLst>
          </p:nvPr>
        </p:nvGraphicFramePr>
        <p:xfrm>
          <a:off x="2064470" y="5154267"/>
          <a:ext cx="1180315" cy="1337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5" name="Document" showAsIcon="1" r:id="rId7" imgW="914400" imgH="792417" progId="Word.Document.8">
                  <p:embed/>
                </p:oleObj>
              </mc:Choice>
              <mc:Fallback>
                <p:oleObj name="Document" showAsIcon="1" r:id="rId7" imgW="914400" imgH="792417" progId="Word.Documen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064470" y="5154267"/>
                        <a:ext cx="1180315" cy="13374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4606820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72">
            <a:extLst>
              <a:ext uri="{FF2B5EF4-FFF2-40B4-BE49-F238E27FC236}">
                <a16:creationId xmlns:a16="http://schemas.microsoft.com/office/drawing/2014/main" id="{4D742E62-D0CA-4DEC-815B-5ED27845B5C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35" name="Oval 74">
            <a:extLst>
              <a:ext uri="{FF2B5EF4-FFF2-40B4-BE49-F238E27FC236}">
                <a16:creationId xmlns:a16="http://schemas.microsoft.com/office/drawing/2014/main" id="{6ADD3D29-FB68-4A1C-B0DE-CAF42F2843F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1000"/>
                </a:schemeClr>
              </a:gs>
              <a:gs pos="75000">
                <a:schemeClr val="accent5">
                  <a:alpha val="0"/>
                </a:schemeClr>
              </a:gs>
              <a:gs pos="36000">
                <a:schemeClr val="accent5"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36" name="Oval 76">
            <a:extLst>
              <a:ext uri="{FF2B5EF4-FFF2-40B4-BE49-F238E27FC236}">
                <a16:creationId xmlns:a16="http://schemas.microsoft.com/office/drawing/2014/main" id="{24822E8D-300D-45E7-9F98-BDEC7436184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8000"/>
                </a:schemeClr>
              </a:gs>
              <a:gs pos="72000">
                <a:schemeClr val="accent5">
                  <a:alpha val="0"/>
                </a:schemeClr>
              </a:gs>
              <a:gs pos="36000">
                <a:schemeClr val="accent5"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9" name="Freeform: Shape 78">
            <a:extLst>
              <a:ext uri="{FF2B5EF4-FFF2-40B4-BE49-F238E27FC236}">
                <a16:creationId xmlns:a16="http://schemas.microsoft.com/office/drawing/2014/main" id="{07C953DC-E764-4B76-B359-52546F4CABC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6200000">
            <a:off x="6290102" y="977273"/>
            <a:ext cx="6053670" cy="4903455"/>
          </a:xfrm>
          <a:custGeom>
            <a:avLst/>
            <a:gdLst>
              <a:gd name="connsiteX0" fmla="*/ 6053670 w 6053670"/>
              <a:gd name="connsiteY0" fmla="*/ 1098 h 4903455"/>
              <a:gd name="connsiteX1" fmla="*/ 6053670 w 6053670"/>
              <a:gd name="connsiteY1" fmla="*/ 424590 h 4903455"/>
              <a:gd name="connsiteX2" fmla="*/ 6053670 w 6053670"/>
              <a:gd name="connsiteY2" fmla="*/ 1254558 h 4903455"/>
              <a:gd name="connsiteX3" fmla="*/ 6053670 w 6053670"/>
              <a:gd name="connsiteY3" fmla="*/ 4903455 h 4903455"/>
              <a:gd name="connsiteX4" fmla="*/ 0 w 6053670"/>
              <a:gd name="connsiteY4" fmla="*/ 4903455 h 4903455"/>
              <a:gd name="connsiteX5" fmla="*/ 0 w 6053670"/>
              <a:gd name="connsiteY5" fmla="*/ 1249853 h 4903455"/>
              <a:gd name="connsiteX6" fmla="*/ 0 w 6053670"/>
              <a:gd name="connsiteY6" fmla="*/ 424590 h 4903455"/>
              <a:gd name="connsiteX7" fmla="*/ 0 w 6053670"/>
              <a:gd name="connsiteY7" fmla="*/ 0 h 4903455"/>
              <a:gd name="connsiteX8" fmla="*/ 35717 w 6053670"/>
              <a:gd name="connsiteY8" fmla="*/ 5488 h 4903455"/>
              <a:gd name="connsiteX9" fmla="*/ 140445 w 6053670"/>
              <a:gd name="connsiteY9" fmla="*/ 21641 h 4903455"/>
              <a:gd name="connsiteX10" fmla="*/ 216722 w 6053670"/>
              <a:gd name="connsiteY10" fmla="*/ 32932 h 4903455"/>
              <a:gd name="connsiteX11" fmla="*/ 307527 w 6053670"/>
              <a:gd name="connsiteY11" fmla="*/ 44850 h 4903455"/>
              <a:gd name="connsiteX12" fmla="*/ 415282 w 6053670"/>
              <a:gd name="connsiteY12" fmla="*/ 59121 h 4903455"/>
              <a:gd name="connsiteX13" fmla="*/ 534539 w 6053670"/>
              <a:gd name="connsiteY13" fmla="*/ 74175 h 4903455"/>
              <a:gd name="connsiteX14" fmla="*/ 668931 w 6053670"/>
              <a:gd name="connsiteY14" fmla="*/ 90014 h 4903455"/>
              <a:gd name="connsiteX15" fmla="*/ 815430 w 6053670"/>
              <a:gd name="connsiteY15" fmla="*/ 106794 h 4903455"/>
              <a:gd name="connsiteX16" fmla="*/ 974641 w 6053670"/>
              <a:gd name="connsiteY16" fmla="*/ 123574 h 4903455"/>
              <a:gd name="connsiteX17" fmla="*/ 1144144 w 6053670"/>
              <a:gd name="connsiteY17" fmla="*/ 140667 h 4903455"/>
              <a:gd name="connsiteX18" fmla="*/ 1326965 w 6053670"/>
              <a:gd name="connsiteY18" fmla="*/ 156506 h 4903455"/>
              <a:gd name="connsiteX19" fmla="*/ 1518261 w 6053670"/>
              <a:gd name="connsiteY19" fmla="*/ 171717 h 4903455"/>
              <a:gd name="connsiteX20" fmla="*/ 1720453 w 6053670"/>
              <a:gd name="connsiteY20" fmla="*/ 185518 h 4903455"/>
              <a:gd name="connsiteX21" fmla="*/ 1931121 w 6053670"/>
              <a:gd name="connsiteY21" fmla="*/ 198690 h 4903455"/>
              <a:gd name="connsiteX22" fmla="*/ 2150869 w 6053670"/>
              <a:gd name="connsiteY22" fmla="*/ 211079 h 4903455"/>
              <a:gd name="connsiteX23" fmla="*/ 2263467 w 6053670"/>
              <a:gd name="connsiteY23" fmla="*/ 215470 h 4903455"/>
              <a:gd name="connsiteX24" fmla="*/ 2378487 w 6053670"/>
              <a:gd name="connsiteY24" fmla="*/ 220332 h 4903455"/>
              <a:gd name="connsiteX25" fmla="*/ 2495323 w 6053670"/>
              <a:gd name="connsiteY25" fmla="*/ 224879 h 4903455"/>
              <a:gd name="connsiteX26" fmla="*/ 2612764 w 6053670"/>
              <a:gd name="connsiteY26" fmla="*/ 227859 h 4903455"/>
              <a:gd name="connsiteX27" fmla="*/ 2732627 w 6053670"/>
              <a:gd name="connsiteY27" fmla="*/ 230525 h 4903455"/>
              <a:gd name="connsiteX28" fmla="*/ 2853700 w 6053670"/>
              <a:gd name="connsiteY28" fmla="*/ 233348 h 4903455"/>
              <a:gd name="connsiteX29" fmla="*/ 2977195 w 6053670"/>
              <a:gd name="connsiteY29" fmla="*/ 235229 h 4903455"/>
              <a:gd name="connsiteX30" fmla="*/ 3101900 w 6053670"/>
              <a:gd name="connsiteY30" fmla="*/ 235229 h 4903455"/>
              <a:gd name="connsiteX31" fmla="*/ 3227817 w 6053670"/>
              <a:gd name="connsiteY31" fmla="*/ 236170 h 4903455"/>
              <a:gd name="connsiteX32" fmla="*/ 3354944 w 6053670"/>
              <a:gd name="connsiteY32" fmla="*/ 235229 h 4903455"/>
              <a:gd name="connsiteX33" fmla="*/ 3483887 w 6053670"/>
              <a:gd name="connsiteY33" fmla="*/ 233348 h 4903455"/>
              <a:gd name="connsiteX34" fmla="*/ 3612830 w 6053670"/>
              <a:gd name="connsiteY34" fmla="*/ 231623 h 4903455"/>
              <a:gd name="connsiteX35" fmla="*/ 3743589 w 6053670"/>
              <a:gd name="connsiteY35" fmla="*/ 227859 h 4903455"/>
              <a:gd name="connsiteX36" fmla="*/ 3875559 w 6053670"/>
              <a:gd name="connsiteY36" fmla="*/ 223938 h 4903455"/>
              <a:gd name="connsiteX37" fmla="*/ 4007529 w 6053670"/>
              <a:gd name="connsiteY37" fmla="*/ 219391 h 4903455"/>
              <a:gd name="connsiteX38" fmla="*/ 4140710 w 6053670"/>
              <a:gd name="connsiteY38" fmla="*/ 212961 h 4903455"/>
              <a:gd name="connsiteX39" fmla="*/ 4275102 w 6053670"/>
              <a:gd name="connsiteY39" fmla="*/ 205277 h 4903455"/>
              <a:gd name="connsiteX40" fmla="*/ 4410098 w 6053670"/>
              <a:gd name="connsiteY40" fmla="*/ 197907 h 4903455"/>
              <a:gd name="connsiteX41" fmla="*/ 4545096 w 6053670"/>
              <a:gd name="connsiteY41" fmla="*/ 188498 h 4903455"/>
              <a:gd name="connsiteX42" fmla="*/ 4681909 w 6053670"/>
              <a:gd name="connsiteY42" fmla="*/ 177207 h 4903455"/>
              <a:gd name="connsiteX43" fmla="*/ 4816905 w 6053670"/>
              <a:gd name="connsiteY43" fmla="*/ 165916 h 4903455"/>
              <a:gd name="connsiteX44" fmla="*/ 4954323 w 6053670"/>
              <a:gd name="connsiteY44" fmla="*/ 152899 h 4903455"/>
              <a:gd name="connsiteX45" fmla="*/ 5092347 w 6053670"/>
              <a:gd name="connsiteY45" fmla="*/ 138629 h 4903455"/>
              <a:gd name="connsiteX46" fmla="*/ 5228555 w 6053670"/>
              <a:gd name="connsiteY46" fmla="*/ 123574 h 4903455"/>
              <a:gd name="connsiteX47" fmla="*/ 5366578 w 6053670"/>
              <a:gd name="connsiteY47" fmla="*/ 106010 h 4903455"/>
              <a:gd name="connsiteX48" fmla="*/ 5503997 w 6053670"/>
              <a:gd name="connsiteY48" fmla="*/ 87192 h 4903455"/>
              <a:gd name="connsiteX49" fmla="*/ 5642020 w 6053670"/>
              <a:gd name="connsiteY49" fmla="*/ 68530 h 4903455"/>
              <a:gd name="connsiteX50" fmla="*/ 5779438 w 6053670"/>
              <a:gd name="connsiteY50" fmla="*/ 46733 h 4903455"/>
              <a:gd name="connsiteX51" fmla="*/ 5916251 w 6053670"/>
              <a:gd name="connsiteY51" fmla="*/ 24464 h 4903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6053670" h="4903455">
                <a:moveTo>
                  <a:pt x="6053670" y="1098"/>
                </a:moveTo>
                <a:lnTo>
                  <a:pt x="6053670" y="424590"/>
                </a:lnTo>
                <a:lnTo>
                  <a:pt x="6053670" y="1254558"/>
                </a:lnTo>
                <a:lnTo>
                  <a:pt x="6053670" y="4903455"/>
                </a:lnTo>
                <a:lnTo>
                  <a:pt x="0" y="4903455"/>
                </a:lnTo>
                <a:lnTo>
                  <a:pt x="0" y="1249853"/>
                </a:lnTo>
                <a:lnTo>
                  <a:pt x="0" y="424590"/>
                </a:lnTo>
                <a:lnTo>
                  <a:pt x="0" y="0"/>
                </a:lnTo>
                <a:lnTo>
                  <a:pt x="35717" y="5488"/>
                </a:lnTo>
                <a:lnTo>
                  <a:pt x="140445" y="21641"/>
                </a:lnTo>
                <a:lnTo>
                  <a:pt x="216722" y="32932"/>
                </a:lnTo>
                <a:lnTo>
                  <a:pt x="307527" y="44850"/>
                </a:lnTo>
                <a:lnTo>
                  <a:pt x="415282" y="59121"/>
                </a:lnTo>
                <a:lnTo>
                  <a:pt x="534539" y="74175"/>
                </a:lnTo>
                <a:lnTo>
                  <a:pt x="668931" y="90014"/>
                </a:lnTo>
                <a:lnTo>
                  <a:pt x="815430" y="106794"/>
                </a:lnTo>
                <a:lnTo>
                  <a:pt x="974641" y="123574"/>
                </a:lnTo>
                <a:lnTo>
                  <a:pt x="1144144" y="140667"/>
                </a:lnTo>
                <a:lnTo>
                  <a:pt x="1326965" y="156506"/>
                </a:lnTo>
                <a:lnTo>
                  <a:pt x="1518261" y="171717"/>
                </a:lnTo>
                <a:lnTo>
                  <a:pt x="1720453" y="185518"/>
                </a:lnTo>
                <a:lnTo>
                  <a:pt x="1931121" y="198690"/>
                </a:lnTo>
                <a:lnTo>
                  <a:pt x="2150869" y="211079"/>
                </a:lnTo>
                <a:lnTo>
                  <a:pt x="2263467" y="215470"/>
                </a:lnTo>
                <a:lnTo>
                  <a:pt x="2378487" y="220332"/>
                </a:lnTo>
                <a:lnTo>
                  <a:pt x="2495323" y="224879"/>
                </a:lnTo>
                <a:lnTo>
                  <a:pt x="2612764" y="227859"/>
                </a:lnTo>
                <a:lnTo>
                  <a:pt x="2732627" y="230525"/>
                </a:lnTo>
                <a:lnTo>
                  <a:pt x="2853700" y="233348"/>
                </a:lnTo>
                <a:lnTo>
                  <a:pt x="2977195" y="235229"/>
                </a:lnTo>
                <a:lnTo>
                  <a:pt x="3101900" y="235229"/>
                </a:lnTo>
                <a:lnTo>
                  <a:pt x="3227817" y="236170"/>
                </a:lnTo>
                <a:lnTo>
                  <a:pt x="3354944" y="235229"/>
                </a:lnTo>
                <a:lnTo>
                  <a:pt x="3483887" y="233348"/>
                </a:lnTo>
                <a:lnTo>
                  <a:pt x="3612830" y="231623"/>
                </a:lnTo>
                <a:lnTo>
                  <a:pt x="3743589" y="227859"/>
                </a:lnTo>
                <a:lnTo>
                  <a:pt x="3875559" y="223938"/>
                </a:lnTo>
                <a:lnTo>
                  <a:pt x="4007529" y="219391"/>
                </a:lnTo>
                <a:lnTo>
                  <a:pt x="4140710" y="212961"/>
                </a:lnTo>
                <a:lnTo>
                  <a:pt x="4275102" y="205277"/>
                </a:lnTo>
                <a:lnTo>
                  <a:pt x="4410098" y="197907"/>
                </a:lnTo>
                <a:lnTo>
                  <a:pt x="4545096" y="188498"/>
                </a:lnTo>
                <a:lnTo>
                  <a:pt x="4681909" y="177207"/>
                </a:lnTo>
                <a:lnTo>
                  <a:pt x="4816905" y="165916"/>
                </a:lnTo>
                <a:lnTo>
                  <a:pt x="4954323" y="152899"/>
                </a:lnTo>
                <a:lnTo>
                  <a:pt x="5092347" y="138629"/>
                </a:lnTo>
                <a:lnTo>
                  <a:pt x="5228555" y="123574"/>
                </a:lnTo>
                <a:lnTo>
                  <a:pt x="5366578" y="106010"/>
                </a:lnTo>
                <a:lnTo>
                  <a:pt x="5503997" y="87192"/>
                </a:lnTo>
                <a:lnTo>
                  <a:pt x="5642020" y="68530"/>
                </a:lnTo>
                <a:lnTo>
                  <a:pt x="5779438" y="46733"/>
                </a:lnTo>
                <a:lnTo>
                  <a:pt x="5916251" y="2446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</p:sp>
      <p:sp>
        <p:nvSpPr>
          <p:cNvPr id="81" name="Freeform 5">
            <a:extLst>
              <a:ext uri="{FF2B5EF4-FFF2-40B4-BE49-F238E27FC236}">
                <a16:creationId xmlns:a16="http://schemas.microsoft.com/office/drawing/2014/main" id="{C187CEFC-9032-481B-B8CA-A323593DD4E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5922489">
            <a:off x="5376762" y="1826078"/>
            <a:ext cx="3299407" cy="440924"/>
          </a:xfrm>
          <a:custGeom>
            <a:avLst/>
            <a:gdLst/>
            <a:ahLst/>
            <a:cxnLst/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</p:spPr>
      </p:sp>
      <p:sp>
        <p:nvSpPr>
          <p:cNvPr id="83" name="Freeform 5">
            <a:extLst>
              <a:ext uri="{FF2B5EF4-FFF2-40B4-BE49-F238E27FC236}">
                <a16:creationId xmlns:a16="http://schemas.microsoft.com/office/drawing/2014/main" id="{4CB87468-9225-4E6A-A5B7-B47F08B34B3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0" y="1587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1ED26C1-F204-4154-94FB-DBE2FA618F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7844" y="553663"/>
            <a:ext cx="6072776" cy="1622322"/>
          </a:xfrm>
        </p:spPr>
        <p:txBody>
          <a:bodyPr>
            <a:normAutofit/>
          </a:bodyPr>
          <a:lstStyle/>
          <a:p>
            <a:r>
              <a:rPr lang="sr-Cyrl-RS" sz="2400" b="1" dirty="0">
                <a:solidFill>
                  <a:schemeClr val="tx1"/>
                </a:solidFill>
              </a:rPr>
              <a:t>5. </a:t>
            </a:r>
            <a:r>
              <a:rPr lang="sr-Cyrl-RS" sz="2400" b="1" dirty="0" err="1">
                <a:solidFill>
                  <a:schemeClr val="tx1"/>
                </a:solidFill>
              </a:rPr>
              <a:t>Епизоотиологија</a:t>
            </a:r>
            <a:r>
              <a:rPr lang="sr-Cyrl-RS" sz="2400" b="1" dirty="0">
                <a:solidFill>
                  <a:schemeClr val="tx1"/>
                </a:solidFill>
              </a:rPr>
              <a:t/>
            </a:r>
            <a:br>
              <a:rPr lang="sr-Cyrl-RS" sz="2400" b="1" dirty="0">
                <a:solidFill>
                  <a:schemeClr val="tx1"/>
                </a:solidFill>
              </a:rPr>
            </a:br>
            <a:r>
              <a:rPr lang="sr-Cyrl-RS" sz="2400" b="1" dirty="0">
                <a:solidFill>
                  <a:schemeClr val="tx1"/>
                </a:solidFill>
              </a:rPr>
              <a:t/>
            </a:r>
            <a:br>
              <a:rPr lang="sr-Cyrl-RS" sz="2400" b="1" dirty="0">
                <a:solidFill>
                  <a:schemeClr val="tx1"/>
                </a:solidFill>
              </a:rPr>
            </a:br>
            <a:r>
              <a:rPr lang="sr-Cyrl-RS" sz="2400" b="1" dirty="0">
                <a:solidFill>
                  <a:schemeClr val="tx1"/>
                </a:solidFill>
              </a:rPr>
              <a:t>„Имунитет“</a:t>
            </a:r>
            <a:endParaRPr lang="en-US" sz="2400" b="1" dirty="0">
              <a:solidFill>
                <a:schemeClr val="tx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BC1185E-2F74-4700-BF5F-4DF2AD76FB2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18225" y="645107"/>
            <a:ext cx="4125318" cy="2710388"/>
          </a:xfrm>
          <a:prstGeom prst="rect">
            <a:avLst/>
          </a:prstGeom>
        </p:spPr>
      </p:pic>
      <p:sp>
        <p:nvSpPr>
          <p:cNvPr id="85" name="Rectangle 84">
            <a:extLst>
              <a:ext uri="{FF2B5EF4-FFF2-40B4-BE49-F238E27FC236}">
                <a16:creationId xmlns:a16="http://schemas.microsoft.com/office/drawing/2014/main" id="{7296B8E7-1A3F-4C7F-A120-29E90E59314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A56415-4B38-42F4-A960-57F37DB291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7268" y="1668382"/>
            <a:ext cx="6167628" cy="2918309"/>
          </a:xfrm>
        </p:spPr>
        <p:txBody>
          <a:bodyPr anchor="ctr">
            <a:norm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ru-RU" b="0" i="0" dirty="0">
                <a:solidFill>
                  <a:schemeClr val="tx1"/>
                </a:solidFill>
                <a:effectLst/>
                <a:latin typeface="Helvetica Neue"/>
              </a:rPr>
              <a:t>Владимир Савићевић, наставник ветеринарске групе предмета, на свом предавању ученицима је објаснио значење појма ИМУНИТЕТ и његову улогу у одбрани организма од инфекција. Ученицима је најзанимљивији био део предавања о вакцинама и вакцинацији.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AAF8F68A-1A83-42AD-9C27-1AFB9140B9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418226" y="3520086"/>
            <a:ext cx="4125316" cy="2710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241A1A27-E9B1-4E41-A172-806F7AFA24D2}"/>
              </a:ext>
            </a:extLst>
          </p:cNvPr>
          <p:cNvSpPr txBox="1"/>
          <p:nvPr/>
        </p:nvSpPr>
        <p:spPr>
          <a:xfrm>
            <a:off x="3239638" y="5422263"/>
            <a:ext cx="28563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sz="1400" dirty="0">
                <a:hlinkClick r:id="rId5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Презентација </a:t>
            </a:r>
            <a:endParaRPr lang="sr-Latn-RS" sz="1400" dirty="0">
              <a:hlinkClick r:id="rId5">
                <a:extLst>
                  <a:ext uri="{A12FA001-AC4F-418D-AE19-62706E023703}">
                    <ahyp:hlinkClr xmlns:ahyp="http://schemas.microsoft.com/office/drawing/2018/hyperlinkcolor" xmlns="" val="tx"/>
                  </a:ext>
                </a:extLst>
              </a:hlinkClick>
            </a:endParaRPr>
          </a:p>
          <a:p>
            <a:pPr algn="ctr"/>
            <a:r>
              <a:rPr lang="sr-Cyrl-RS" sz="1400" dirty="0">
                <a:hlinkClick r:id="rId5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„Имунитет“</a:t>
            </a:r>
            <a:endParaRPr lang="en-US" sz="1400" dirty="0"/>
          </a:p>
        </p:txBody>
      </p:sp>
      <p:pic>
        <p:nvPicPr>
          <p:cNvPr id="35" name="Picture 34" descr="A picture containing text&#10;&#10;Description automatically generated">
            <a:hlinkClick r:id="rId5"/>
            <a:extLst>
              <a:ext uri="{FF2B5EF4-FFF2-40B4-BE49-F238E27FC236}">
                <a16:creationId xmlns:a16="http://schemas.microsoft.com/office/drawing/2014/main" id="{6482D3CF-4239-4767-891C-0C11451A7A52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91329" y="4443447"/>
            <a:ext cx="1541018" cy="957597"/>
          </a:xfrm>
          <a:prstGeom prst="rect">
            <a:avLst/>
          </a:prstGeom>
        </p:spPr>
      </p:pic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484D8D12-83C5-48A7-8799-EEEEE91C6D7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54024953"/>
              </p:ext>
            </p:extLst>
          </p:nvPr>
        </p:nvGraphicFramePr>
        <p:xfrm>
          <a:off x="1793616" y="4905952"/>
          <a:ext cx="1329702" cy="11519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59" name="Document" showAsIcon="1" r:id="rId7" imgW="914400" imgH="792417" progId="Word.Document.12">
                  <p:embed/>
                </p:oleObj>
              </mc:Choice>
              <mc:Fallback>
                <p:oleObj name="Document" showAsIcon="1" r:id="rId7" imgW="914400" imgH="79241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793616" y="4905952"/>
                        <a:ext cx="1329702" cy="115194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3387078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Rectangle 83">
            <a:extLst>
              <a:ext uri="{FF2B5EF4-FFF2-40B4-BE49-F238E27FC236}">
                <a16:creationId xmlns:a16="http://schemas.microsoft.com/office/drawing/2014/main" id="{4D742E62-D0CA-4DEC-815B-5ED27845B5C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6ADD3D29-FB68-4A1C-B0DE-CAF42F2843F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1000"/>
                </a:schemeClr>
              </a:gs>
              <a:gs pos="75000">
                <a:schemeClr val="accent5">
                  <a:alpha val="0"/>
                </a:schemeClr>
              </a:gs>
              <a:gs pos="36000">
                <a:schemeClr val="accent5"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24822E8D-300D-45E7-9F98-BDEC7436184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8000"/>
                </a:schemeClr>
              </a:gs>
              <a:gs pos="72000">
                <a:schemeClr val="accent5">
                  <a:alpha val="0"/>
                </a:schemeClr>
              </a:gs>
              <a:gs pos="36000">
                <a:schemeClr val="accent5"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07C953DC-E764-4B76-B359-52546F4CABC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6200000">
            <a:off x="6290102" y="977273"/>
            <a:ext cx="6053670" cy="4903455"/>
          </a:xfrm>
          <a:custGeom>
            <a:avLst/>
            <a:gdLst>
              <a:gd name="connsiteX0" fmla="*/ 6053670 w 6053670"/>
              <a:gd name="connsiteY0" fmla="*/ 1098 h 4903455"/>
              <a:gd name="connsiteX1" fmla="*/ 6053670 w 6053670"/>
              <a:gd name="connsiteY1" fmla="*/ 424590 h 4903455"/>
              <a:gd name="connsiteX2" fmla="*/ 6053670 w 6053670"/>
              <a:gd name="connsiteY2" fmla="*/ 1254558 h 4903455"/>
              <a:gd name="connsiteX3" fmla="*/ 6053670 w 6053670"/>
              <a:gd name="connsiteY3" fmla="*/ 4903455 h 4903455"/>
              <a:gd name="connsiteX4" fmla="*/ 0 w 6053670"/>
              <a:gd name="connsiteY4" fmla="*/ 4903455 h 4903455"/>
              <a:gd name="connsiteX5" fmla="*/ 0 w 6053670"/>
              <a:gd name="connsiteY5" fmla="*/ 1249853 h 4903455"/>
              <a:gd name="connsiteX6" fmla="*/ 0 w 6053670"/>
              <a:gd name="connsiteY6" fmla="*/ 424590 h 4903455"/>
              <a:gd name="connsiteX7" fmla="*/ 0 w 6053670"/>
              <a:gd name="connsiteY7" fmla="*/ 0 h 4903455"/>
              <a:gd name="connsiteX8" fmla="*/ 35717 w 6053670"/>
              <a:gd name="connsiteY8" fmla="*/ 5488 h 4903455"/>
              <a:gd name="connsiteX9" fmla="*/ 140445 w 6053670"/>
              <a:gd name="connsiteY9" fmla="*/ 21641 h 4903455"/>
              <a:gd name="connsiteX10" fmla="*/ 216722 w 6053670"/>
              <a:gd name="connsiteY10" fmla="*/ 32932 h 4903455"/>
              <a:gd name="connsiteX11" fmla="*/ 307527 w 6053670"/>
              <a:gd name="connsiteY11" fmla="*/ 44850 h 4903455"/>
              <a:gd name="connsiteX12" fmla="*/ 415282 w 6053670"/>
              <a:gd name="connsiteY12" fmla="*/ 59121 h 4903455"/>
              <a:gd name="connsiteX13" fmla="*/ 534539 w 6053670"/>
              <a:gd name="connsiteY13" fmla="*/ 74175 h 4903455"/>
              <a:gd name="connsiteX14" fmla="*/ 668931 w 6053670"/>
              <a:gd name="connsiteY14" fmla="*/ 90014 h 4903455"/>
              <a:gd name="connsiteX15" fmla="*/ 815430 w 6053670"/>
              <a:gd name="connsiteY15" fmla="*/ 106794 h 4903455"/>
              <a:gd name="connsiteX16" fmla="*/ 974641 w 6053670"/>
              <a:gd name="connsiteY16" fmla="*/ 123574 h 4903455"/>
              <a:gd name="connsiteX17" fmla="*/ 1144144 w 6053670"/>
              <a:gd name="connsiteY17" fmla="*/ 140667 h 4903455"/>
              <a:gd name="connsiteX18" fmla="*/ 1326965 w 6053670"/>
              <a:gd name="connsiteY18" fmla="*/ 156506 h 4903455"/>
              <a:gd name="connsiteX19" fmla="*/ 1518261 w 6053670"/>
              <a:gd name="connsiteY19" fmla="*/ 171717 h 4903455"/>
              <a:gd name="connsiteX20" fmla="*/ 1720453 w 6053670"/>
              <a:gd name="connsiteY20" fmla="*/ 185518 h 4903455"/>
              <a:gd name="connsiteX21" fmla="*/ 1931121 w 6053670"/>
              <a:gd name="connsiteY21" fmla="*/ 198690 h 4903455"/>
              <a:gd name="connsiteX22" fmla="*/ 2150869 w 6053670"/>
              <a:gd name="connsiteY22" fmla="*/ 211079 h 4903455"/>
              <a:gd name="connsiteX23" fmla="*/ 2263467 w 6053670"/>
              <a:gd name="connsiteY23" fmla="*/ 215470 h 4903455"/>
              <a:gd name="connsiteX24" fmla="*/ 2378487 w 6053670"/>
              <a:gd name="connsiteY24" fmla="*/ 220332 h 4903455"/>
              <a:gd name="connsiteX25" fmla="*/ 2495323 w 6053670"/>
              <a:gd name="connsiteY25" fmla="*/ 224879 h 4903455"/>
              <a:gd name="connsiteX26" fmla="*/ 2612764 w 6053670"/>
              <a:gd name="connsiteY26" fmla="*/ 227859 h 4903455"/>
              <a:gd name="connsiteX27" fmla="*/ 2732627 w 6053670"/>
              <a:gd name="connsiteY27" fmla="*/ 230525 h 4903455"/>
              <a:gd name="connsiteX28" fmla="*/ 2853700 w 6053670"/>
              <a:gd name="connsiteY28" fmla="*/ 233348 h 4903455"/>
              <a:gd name="connsiteX29" fmla="*/ 2977195 w 6053670"/>
              <a:gd name="connsiteY29" fmla="*/ 235229 h 4903455"/>
              <a:gd name="connsiteX30" fmla="*/ 3101900 w 6053670"/>
              <a:gd name="connsiteY30" fmla="*/ 235229 h 4903455"/>
              <a:gd name="connsiteX31" fmla="*/ 3227817 w 6053670"/>
              <a:gd name="connsiteY31" fmla="*/ 236170 h 4903455"/>
              <a:gd name="connsiteX32" fmla="*/ 3354944 w 6053670"/>
              <a:gd name="connsiteY32" fmla="*/ 235229 h 4903455"/>
              <a:gd name="connsiteX33" fmla="*/ 3483887 w 6053670"/>
              <a:gd name="connsiteY33" fmla="*/ 233348 h 4903455"/>
              <a:gd name="connsiteX34" fmla="*/ 3612830 w 6053670"/>
              <a:gd name="connsiteY34" fmla="*/ 231623 h 4903455"/>
              <a:gd name="connsiteX35" fmla="*/ 3743589 w 6053670"/>
              <a:gd name="connsiteY35" fmla="*/ 227859 h 4903455"/>
              <a:gd name="connsiteX36" fmla="*/ 3875559 w 6053670"/>
              <a:gd name="connsiteY36" fmla="*/ 223938 h 4903455"/>
              <a:gd name="connsiteX37" fmla="*/ 4007529 w 6053670"/>
              <a:gd name="connsiteY37" fmla="*/ 219391 h 4903455"/>
              <a:gd name="connsiteX38" fmla="*/ 4140710 w 6053670"/>
              <a:gd name="connsiteY38" fmla="*/ 212961 h 4903455"/>
              <a:gd name="connsiteX39" fmla="*/ 4275102 w 6053670"/>
              <a:gd name="connsiteY39" fmla="*/ 205277 h 4903455"/>
              <a:gd name="connsiteX40" fmla="*/ 4410098 w 6053670"/>
              <a:gd name="connsiteY40" fmla="*/ 197907 h 4903455"/>
              <a:gd name="connsiteX41" fmla="*/ 4545096 w 6053670"/>
              <a:gd name="connsiteY41" fmla="*/ 188498 h 4903455"/>
              <a:gd name="connsiteX42" fmla="*/ 4681909 w 6053670"/>
              <a:gd name="connsiteY42" fmla="*/ 177207 h 4903455"/>
              <a:gd name="connsiteX43" fmla="*/ 4816905 w 6053670"/>
              <a:gd name="connsiteY43" fmla="*/ 165916 h 4903455"/>
              <a:gd name="connsiteX44" fmla="*/ 4954323 w 6053670"/>
              <a:gd name="connsiteY44" fmla="*/ 152899 h 4903455"/>
              <a:gd name="connsiteX45" fmla="*/ 5092347 w 6053670"/>
              <a:gd name="connsiteY45" fmla="*/ 138629 h 4903455"/>
              <a:gd name="connsiteX46" fmla="*/ 5228555 w 6053670"/>
              <a:gd name="connsiteY46" fmla="*/ 123574 h 4903455"/>
              <a:gd name="connsiteX47" fmla="*/ 5366578 w 6053670"/>
              <a:gd name="connsiteY47" fmla="*/ 106010 h 4903455"/>
              <a:gd name="connsiteX48" fmla="*/ 5503997 w 6053670"/>
              <a:gd name="connsiteY48" fmla="*/ 87192 h 4903455"/>
              <a:gd name="connsiteX49" fmla="*/ 5642020 w 6053670"/>
              <a:gd name="connsiteY49" fmla="*/ 68530 h 4903455"/>
              <a:gd name="connsiteX50" fmla="*/ 5779438 w 6053670"/>
              <a:gd name="connsiteY50" fmla="*/ 46733 h 4903455"/>
              <a:gd name="connsiteX51" fmla="*/ 5916251 w 6053670"/>
              <a:gd name="connsiteY51" fmla="*/ 24464 h 4903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6053670" h="4903455">
                <a:moveTo>
                  <a:pt x="6053670" y="1098"/>
                </a:moveTo>
                <a:lnTo>
                  <a:pt x="6053670" y="424590"/>
                </a:lnTo>
                <a:lnTo>
                  <a:pt x="6053670" y="1254558"/>
                </a:lnTo>
                <a:lnTo>
                  <a:pt x="6053670" y="4903455"/>
                </a:lnTo>
                <a:lnTo>
                  <a:pt x="0" y="4903455"/>
                </a:lnTo>
                <a:lnTo>
                  <a:pt x="0" y="1249853"/>
                </a:lnTo>
                <a:lnTo>
                  <a:pt x="0" y="424590"/>
                </a:lnTo>
                <a:lnTo>
                  <a:pt x="0" y="0"/>
                </a:lnTo>
                <a:lnTo>
                  <a:pt x="35717" y="5488"/>
                </a:lnTo>
                <a:lnTo>
                  <a:pt x="140445" y="21641"/>
                </a:lnTo>
                <a:lnTo>
                  <a:pt x="216722" y="32932"/>
                </a:lnTo>
                <a:lnTo>
                  <a:pt x="307527" y="44850"/>
                </a:lnTo>
                <a:lnTo>
                  <a:pt x="415282" y="59121"/>
                </a:lnTo>
                <a:lnTo>
                  <a:pt x="534539" y="74175"/>
                </a:lnTo>
                <a:lnTo>
                  <a:pt x="668931" y="90014"/>
                </a:lnTo>
                <a:lnTo>
                  <a:pt x="815430" y="106794"/>
                </a:lnTo>
                <a:lnTo>
                  <a:pt x="974641" y="123574"/>
                </a:lnTo>
                <a:lnTo>
                  <a:pt x="1144144" y="140667"/>
                </a:lnTo>
                <a:lnTo>
                  <a:pt x="1326965" y="156506"/>
                </a:lnTo>
                <a:lnTo>
                  <a:pt x="1518261" y="171717"/>
                </a:lnTo>
                <a:lnTo>
                  <a:pt x="1720453" y="185518"/>
                </a:lnTo>
                <a:lnTo>
                  <a:pt x="1931121" y="198690"/>
                </a:lnTo>
                <a:lnTo>
                  <a:pt x="2150869" y="211079"/>
                </a:lnTo>
                <a:lnTo>
                  <a:pt x="2263467" y="215470"/>
                </a:lnTo>
                <a:lnTo>
                  <a:pt x="2378487" y="220332"/>
                </a:lnTo>
                <a:lnTo>
                  <a:pt x="2495323" y="224879"/>
                </a:lnTo>
                <a:lnTo>
                  <a:pt x="2612764" y="227859"/>
                </a:lnTo>
                <a:lnTo>
                  <a:pt x="2732627" y="230525"/>
                </a:lnTo>
                <a:lnTo>
                  <a:pt x="2853700" y="233348"/>
                </a:lnTo>
                <a:lnTo>
                  <a:pt x="2977195" y="235229"/>
                </a:lnTo>
                <a:lnTo>
                  <a:pt x="3101900" y="235229"/>
                </a:lnTo>
                <a:lnTo>
                  <a:pt x="3227817" y="236170"/>
                </a:lnTo>
                <a:lnTo>
                  <a:pt x="3354944" y="235229"/>
                </a:lnTo>
                <a:lnTo>
                  <a:pt x="3483887" y="233348"/>
                </a:lnTo>
                <a:lnTo>
                  <a:pt x="3612830" y="231623"/>
                </a:lnTo>
                <a:lnTo>
                  <a:pt x="3743589" y="227859"/>
                </a:lnTo>
                <a:lnTo>
                  <a:pt x="3875559" y="223938"/>
                </a:lnTo>
                <a:lnTo>
                  <a:pt x="4007529" y="219391"/>
                </a:lnTo>
                <a:lnTo>
                  <a:pt x="4140710" y="212961"/>
                </a:lnTo>
                <a:lnTo>
                  <a:pt x="4275102" y="205277"/>
                </a:lnTo>
                <a:lnTo>
                  <a:pt x="4410098" y="197907"/>
                </a:lnTo>
                <a:lnTo>
                  <a:pt x="4545096" y="188498"/>
                </a:lnTo>
                <a:lnTo>
                  <a:pt x="4681909" y="177207"/>
                </a:lnTo>
                <a:lnTo>
                  <a:pt x="4816905" y="165916"/>
                </a:lnTo>
                <a:lnTo>
                  <a:pt x="4954323" y="152899"/>
                </a:lnTo>
                <a:lnTo>
                  <a:pt x="5092347" y="138629"/>
                </a:lnTo>
                <a:lnTo>
                  <a:pt x="5228555" y="123574"/>
                </a:lnTo>
                <a:lnTo>
                  <a:pt x="5366578" y="106010"/>
                </a:lnTo>
                <a:lnTo>
                  <a:pt x="5503997" y="87192"/>
                </a:lnTo>
                <a:lnTo>
                  <a:pt x="5642020" y="68530"/>
                </a:lnTo>
                <a:lnTo>
                  <a:pt x="5779438" y="46733"/>
                </a:lnTo>
                <a:lnTo>
                  <a:pt x="5916251" y="2446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</p:sp>
      <p:sp>
        <p:nvSpPr>
          <p:cNvPr id="92" name="Freeform 5">
            <a:extLst>
              <a:ext uri="{FF2B5EF4-FFF2-40B4-BE49-F238E27FC236}">
                <a16:creationId xmlns:a16="http://schemas.microsoft.com/office/drawing/2014/main" id="{C187CEFC-9032-481B-B8CA-A323593DD4E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5922489">
            <a:off x="5376762" y="1826078"/>
            <a:ext cx="3299407" cy="440924"/>
          </a:xfrm>
          <a:custGeom>
            <a:avLst/>
            <a:gdLst/>
            <a:ahLst/>
            <a:cxnLst/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</p:spPr>
      </p:sp>
      <p:sp>
        <p:nvSpPr>
          <p:cNvPr id="94" name="Freeform 5">
            <a:extLst>
              <a:ext uri="{FF2B5EF4-FFF2-40B4-BE49-F238E27FC236}">
                <a16:creationId xmlns:a16="http://schemas.microsoft.com/office/drawing/2014/main" id="{4CB87468-9225-4E6A-A5B7-B47F08B34B3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0" y="1587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1ED26C1-F204-4154-94FB-DBE2FA618F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0918" y="503767"/>
            <a:ext cx="6072776" cy="162232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sr-Cyrl-RS" sz="2400" b="1" dirty="0">
                <a:solidFill>
                  <a:schemeClr val="tx1"/>
                </a:solidFill>
              </a:rPr>
              <a:t>6. Биологија и фармакологија</a:t>
            </a:r>
            <a:br>
              <a:rPr lang="sr-Cyrl-RS" sz="2400" b="1" dirty="0">
                <a:solidFill>
                  <a:schemeClr val="tx1"/>
                </a:solidFill>
              </a:rPr>
            </a:br>
            <a:r>
              <a:rPr lang="sr-Cyrl-RS" sz="2400" b="1" dirty="0">
                <a:solidFill>
                  <a:schemeClr val="tx1"/>
                </a:solidFill>
              </a:rPr>
              <a:t> </a:t>
            </a:r>
            <a:br>
              <a:rPr lang="sr-Cyrl-RS" sz="2400" b="1" dirty="0">
                <a:solidFill>
                  <a:schemeClr val="tx1"/>
                </a:solidFill>
              </a:rPr>
            </a:br>
            <a:r>
              <a:rPr lang="sr-Cyrl-RS" sz="2400" b="1" dirty="0">
                <a:solidFill>
                  <a:schemeClr val="tx1"/>
                </a:solidFill>
              </a:rPr>
              <a:t>„Антибиотици – </a:t>
            </a:r>
            <a:br>
              <a:rPr lang="sr-Cyrl-RS" sz="2400" b="1" dirty="0">
                <a:solidFill>
                  <a:schemeClr val="tx1"/>
                </a:solidFill>
              </a:rPr>
            </a:br>
            <a:r>
              <a:rPr lang="sr-Cyrl-RS" sz="2400" b="1" dirty="0">
                <a:solidFill>
                  <a:schemeClr val="tx1"/>
                </a:solidFill>
              </a:rPr>
              <a:t>када и како их користити“</a:t>
            </a:r>
            <a:endParaRPr lang="en-US" sz="2400" b="1" dirty="0">
              <a:solidFill>
                <a:schemeClr val="tx1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B911B02-481F-4978-B1AE-51C439A56DB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90060" y="503767"/>
            <a:ext cx="4167459" cy="2893916"/>
          </a:xfrm>
          <a:prstGeom prst="rect">
            <a:avLst/>
          </a:prstGeom>
        </p:spPr>
      </p:pic>
      <p:sp>
        <p:nvSpPr>
          <p:cNvPr id="96" name="Rectangle 95">
            <a:extLst>
              <a:ext uri="{FF2B5EF4-FFF2-40B4-BE49-F238E27FC236}">
                <a16:creationId xmlns:a16="http://schemas.microsoft.com/office/drawing/2014/main" id="{7296B8E7-1A3F-4C7F-A120-29E90E59314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A56415-4B38-42F4-A960-57F37DB291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2249" y="1669182"/>
            <a:ext cx="6125562" cy="3811740"/>
          </a:xfrm>
        </p:spPr>
        <p:txBody>
          <a:bodyPr anchor="ctr">
            <a:norm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ru-RU" b="0" i="0" dirty="0">
                <a:solidFill>
                  <a:schemeClr val="tx1"/>
                </a:solidFill>
                <a:effectLst/>
                <a:latin typeface="Helvetica Neue"/>
              </a:rPr>
              <a:t>Тематску наставу смо завршили часом Ане Раденковић, наставнице биологије, која је ученике упознала са начинима правилне употребе антибиотика</a:t>
            </a:r>
            <a:r>
              <a:rPr lang="ru-RU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ru-RU" b="0" i="0" dirty="0">
                <a:solidFill>
                  <a:schemeClr val="tx1"/>
                </a:solidFill>
                <a:effectLst/>
                <a:latin typeface="Helvetica Neue"/>
              </a:rPr>
              <a:t>и могућностима резистенције бактерија на антибиотик. Неколико ученика из одељења је имало задатак да одради антибиограм методу.  На часу су објаснили поступак израде антибиограма и његов значај у правилном лечењу бактеријских инфекција и спречавању појаве резистентних бактерија.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A4D8C47-B549-47BC-A5E3-FA9FD991FF3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"/>
          <a:stretch/>
        </p:blipFill>
        <p:spPr>
          <a:xfrm rot="10800000">
            <a:off x="7379237" y="3708648"/>
            <a:ext cx="4178282" cy="2710389"/>
          </a:xfrm>
          <a:prstGeom prst="rect">
            <a:avLst/>
          </a:prstGeom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EB7E4D74-1EC4-4C66-B5C7-0C98F44FF09D}"/>
              </a:ext>
            </a:extLst>
          </p:cNvPr>
          <p:cNvSpPr txBox="1"/>
          <p:nvPr/>
        </p:nvSpPr>
        <p:spPr>
          <a:xfrm>
            <a:off x="2956124" y="5920338"/>
            <a:ext cx="23039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sz="1400" dirty="0">
                <a:hlinkClick r:id="rId5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Истраживање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B9DC149F-647B-4735-8ECB-1FFF48D15520}"/>
              </a:ext>
            </a:extLst>
          </p:cNvPr>
          <p:cNvSpPr txBox="1"/>
          <p:nvPr/>
        </p:nvSpPr>
        <p:spPr>
          <a:xfrm>
            <a:off x="5056780" y="5879415"/>
            <a:ext cx="174070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sz="1300" dirty="0">
                <a:hlinkClick r:id="rId6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Презентација „Антибиотици“</a:t>
            </a:r>
            <a:endParaRPr lang="en-US" sz="1300" dirty="0"/>
          </a:p>
        </p:txBody>
      </p:sp>
      <p:pic>
        <p:nvPicPr>
          <p:cNvPr id="56" name="Picture 55">
            <a:hlinkClick r:id="rId6"/>
            <a:extLst>
              <a:ext uri="{FF2B5EF4-FFF2-40B4-BE49-F238E27FC236}">
                <a16:creationId xmlns:a16="http://schemas.microsoft.com/office/drawing/2014/main" id="{67FA16E0-7FF1-44CD-9844-C4E42D5525B9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9852" y="5240119"/>
            <a:ext cx="794561" cy="680219"/>
          </a:xfrm>
          <a:prstGeom prst="rect">
            <a:avLst/>
          </a:prstGeom>
        </p:spPr>
      </p:pic>
      <p:pic>
        <p:nvPicPr>
          <p:cNvPr id="57" name="Picture 56" descr="Chart, pie chart&#10;&#10;Description automatically generated">
            <a:hlinkClick r:id="rId5"/>
            <a:extLst>
              <a:ext uri="{FF2B5EF4-FFF2-40B4-BE49-F238E27FC236}">
                <a16:creationId xmlns:a16="http://schemas.microsoft.com/office/drawing/2014/main" id="{B68BD30D-9EAA-49C9-A85D-C3849C11ED35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65307" y="5257800"/>
            <a:ext cx="797144" cy="684571"/>
          </a:xfrm>
          <a:prstGeom prst="rect">
            <a:avLst/>
          </a:prstGeom>
        </p:spPr>
      </p:pic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8CD0E8C3-37B3-4081-A62B-9B35F860B79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92023063"/>
              </p:ext>
            </p:extLst>
          </p:nvPr>
        </p:nvGraphicFramePr>
        <p:xfrm>
          <a:off x="1450934" y="5326178"/>
          <a:ext cx="1378139" cy="13913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5" name="Document" showAsIcon="1" r:id="rId9" imgW="914400" imgH="792417" progId="Word.Document.8">
                  <p:embed/>
                </p:oleObj>
              </mc:Choice>
              <mc:Fallback>
                <p:oleObj name="Document" showAsIcon="1" r:id="rId9" imgW="914400" imgH="792417" progId="Word.Documen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450934" y="5326178"/>
                        <a:ext cx="1378139" cy="13913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2780708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93E10248-AF0E-477D-B4D2-47C02CE4E35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33010C2-2DA5-460F-A40C-5317F567A03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3" cstate="email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>
              <a:extLst>
                <a:ext uri="{FF2B5EF4-FFF2-40B4-BE49-F238E27FC236}">
                  <a16:creationId xmlns:a16="http://schemas.microsoft.com/office/drawing/2014/main" id="{17CB0634-F963-4EC9-A6F6-8EA46BD1F10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4" name="Rectangle 10">
            <a:extLst>
              <a:ext uri="{FF2B5EF4-FFF2-40B4-BE49-F238E27FC236}">
                <a16:creationId xmlns:a16="http://schemas.microsoft.com/office/drawing/2014/main" id="{73C0A186-7444-4460-9C37-532E7671E99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id="{D22D1B95-2B54-43E9-85D9-B489F6C5DD0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21010068">
            <a:off x="8490951" y="4185117"/>
            <a:ext cx="3299407" cy="440924"/>
          </a:xfrm>
          <a:custGeom>
            <a:avLst/>
            <a:gdLst/>
            <a:ahLst/>
            <a:cxnLst/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7D0F3F6D-A49D-4406-8D61-1C4F8D792F0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455612" y="4241801"/>
            <a:ext cx="11277600" cy="2337161"/>
          </a:xfrm>
          <a:custGeom>
            <a:avLst/>
            <a:gdLst/>
            <a:ahLst/>
            <a:cxnLst/>
            <a:rect l="l" t="t" r="r" b="b"/>
            <a:pathLst>
              <a:path w="10000" h="8000">
                <a:moveTo>
                  <a:pt x="0" y="0"/>
                </a:moveTo>
                <a:lnTo>
                  <a:pt x="0" y="7970"/>
                </a:lnTo>
                <a:lnTo>
                  <a:pt x="10000" y="8000"/>
                </a:lnTo>
                <a:lnTo>
                  <a:pt x="10000" y="7"/>
                </a:lnTo>
                <a:lnTo>
                  <a:pt x="10000" y="7"/>
                </a:lnTo>
                <a:lnTo>
                  <a:pt x="9773" y="156"/>
                </a:lnTo>
                <a:lnTo>
                  <a:pt x="9547" y="298"/>
                </a:lnTo>
                <a:lnTo>
                  <a:pt x="9320" y="437"/>
                </a:lnTo>
                <a:lnTo>
                  <a:pt x="9092" y="556"/>
                </a:lnTo>
                <a:lnTo>
                  <a:pt x="8865" y="676"/>
                </a:lnTo>
                <a:lnTo>
                  <a:pt x="8637" y="788"/>
                </a:lnTo>
                <a:lnTo>
                  <a:pt x="8412" y="884"/>
                </a:lnTo>
                <a:lnTo>
                  <a:pt x="8184" y="975"/>
                </a:lnTo>
                <a:lnTo>
                  <a:pt x="7957" y="1058"/>
                </a:lnTo>
                <a:lnTo>
                  <a:pt x="7734" y="1130"/>
                </a:lnTo>
                <a:lnTo>
                  <a:pt x="7508" y="1202"/>
                </a:lnTo>
                <a:lnTo>
                  <a:pt x="7285" y="1262"/>
                </a:lnTo>
                <a:lnTo>
                  <a:pt x="7062" y="1309"/>
                </a:lnTo>
                <a:lnTo>
                  <a:pt x="6840" y="1358"/>
                </a:lnTo>
                <a:lnTo>
                  <a:pt x="6620" y="1399"/>
                </a:lnTo>
                <a:lnTo>
                  <a:pt x="6402" y="1428"/>
                </a:lnTo>
                <a:lnTo>
                  <a:pt x="6184" y="1453"/>
                </a:lnTo>
                <a:lnTo>
                  <a:pt x="5968" y="1477"/>
                </a:lnTo>
                <a:lnTo>
                  <a:pt x="5755" y="1488"/>
                </a:lnTo>
                <a:lnTo>
                  <a:pt x="5542" y="1500"/>
                </a:lnTo>
                <a:lnTo>
                  <a:pt x="5332" y="1506"/>
                </a:lnTo>
                <a:lnTo>
                  <a:pt x="5124" y="1500"/>
                </a:lnTo>
                <a:lnTo>
                  <a:pt x="4918" y="1500"/>
                </a:lnTo>
                <a:lnTo>
                  <a:pt x="4714" y="1488"/>
                </a:lnTo>
                <a:lnTo>
                  <a:pt x="4514" y="1470"/>
                </a:lnTo>
                <a:lnTo>
                  <a:pt x="4316" y="1453"/>
                </a:lnTo>
                <a:lnTo>
                  <a:pt x="4122" y="1434"/>
                </a:lnTo>
                <a:lnTo>
                  <a:pt x="3929" y="1405"/>
                </a:lnTo>
                <a:lnTo>
                  <a:pt x="3739" y="1374"/>
                </a:lnTo>
                <a:lnTo>
                  <a:pt x="3553" y="1346"/>
                </a:lnTo>
                <a:lnTo>
                  <a:pt x="3190" y="1267"/>
                </a:lnTo>
                <a:lnTo>
                  <a:pt x="2842" y="1183"/>
                </a:lnTo>
                <a:lnTo>
                  <a:pt x="2508" y="1095"/>
                </a:lnTo>
                <a:lnTo>
                  <a:pt x="2192" y="998"/>
                </a:lnTo>
                <a:lnTo>
                  <a:pt x="1890" y="897"/>
                </a:lnTo>
                <a:lnTo>
                  <a:pt x="1610" y="788"/>
                </a:lnTo>
                <a:lnTo>
                  <a:pt x="1347" y="681"/>
                </a:lnTo>
                <a:lnTo>
                  <a:pt x="1105" y="574"/>
                </a:lnTo>
                <a:lnTo>
                  <a:pt x="883" y="473"/>
                </a:lnTo>
                <a:lnTo>
                  <a:pt x="686" y="377"/>
                </a:lnTo>
                <a:lnTo>
                  <a:pt x="508" y="286"/>
                </a:lnTo>
                <a:lnTo>
                  <a:pt x="358" y="210"/>
                </a:lnTo>
                <a:lnTo>
                  <a:pt x="232" y="138"/>
                </a:lnTo>
                <a:lnTo>
                  <a:pt x="59" y="35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7" name="Freeform 5">
            <a:extLst>
              <a:ext uri="{FF2B5EF4-FFF2-40B4-BE49-F238E27FC236}">
                <a16:creationId xmlns:a16="http://schemas.microsoft.com/office/drawing/2014/main" id="{D953A318-DA8D-4405-9536-D889E45C5E3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0" y="1587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E382A3D-2F90-475C-8DF2-F666FEA3425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003E119-EF83-4F94-B86D-704221107D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7214" y="1999081"/>
            <a:ext cx="8825658" cy="3389217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5400" b="1" dirty="0" err="1">
                <a:solidFill>
                  <a:srgbClr val="FFFFFF"/>
                </a:solidFill>
                <a:effectLst/>
              </a:rPr>
              <a:t>Евалуација</a:t>
            </a:r>
            <a:endParaRPr lang="en-US" sz="5400" b="1" dirty="0">
              <a:solidFill>
                <a:srgbClr val="FFFFFF"/>
              </a:solidFill>
            </a:endParaRPr>
          </a:p>
        </p:txBody>
      </p:sp>
      <p:graphicFrame>
        <p:nvGraphicFramePr>
          <p:cNvPr id="18" name="Object 17">
            <a:extLst>
              <a:ext uri="{FF2B5EF4-FFF2-40B4-BE49-F238E27FC236}">
                <a16:creationId xmlns:a16="http://schemas.microsoft.com/office/drawing/2014/main" id="{E686A596-A60B-4666-96E7-6FAEF13F1BC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86953345"/>
              </p:ext>
            </p:extLst>
          </p:nvPr>
        </p:nvGraphicFramePr>
        <p:xfrm>
          <a:off x="6535738" y="4994275"/>
          <a:ext cx="2020887" cy="1751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46" name="Document" showAsIcon="1" r:id="rId4" imgW="914400" imgH="792417" progId="Word.Document.12">
                  <p:embed/>
                </p:oleObj>
              </mc:Choice>
              <mc:Fallback>
                <p:oleObj name="Document" showAsIcon="1" r:id="rId4" imgW="914400" imgH="792417" progId="Word.Document.12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:a16="http://schemas.microsoft.com/office/drawing/2014/main" id="{AB740CD3-2A85-433C-80F5-9BB90F25CEC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535738" y="4994275"/>
                        <a:ext cx="2020887" cy="17510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9">
            <a:extLst>
              <a:ext uri="{FF2B5EF4-FFF2-40B4-BE49-F238E27FC236}">
                <a16:creationId xmlns:a16="http://schemas.microsoft.com/office/drawing/2014/main" id="{92F0BED9-ACD3-403F-8534-88230C3AEAA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14819150"/>
              </p:ext>
            </p:extLst>
          </p:nvPr>
        </p:nvGraphicFramePr>
        <p:xfrm>
          <a:off x="8932863" y="4994275"/>
          <a:ext cx="1890712" cy="1636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47" name="Document" showAsIcon="1" r:id="rId6" imgW="914400" imgH="792417" progId="Word.Document.12">
                  <p:embed/>
                </p:oleObj>
              </mc:Choice>
              <mc:Fallback>
                <p:oleObj name="Document" showAsIcon="1" r:id="rId6" imgW="914400" imgH="792417" progId="Word.Document.12">
                  <p:embed/>
                  <p:pic>
                    <p:nvPicPr>
                      <p:cNvPr id="12" name="Object 11">
                        <a:extLst>
                          <a:ext uri="{FF2B5EF4-FFF2-40B4-BE49-F238E27FC236}">
                            <a16:creationId xmlns:a16="http://schemas.microsoft.com/office/drawing/2014/main" id="{2A397A0B-05A3-4213-A500-91B0CBCD065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8932863" y="4994275"/>
                        <a:ext cx="1890712" cy="16367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20">
            <a:extLst>
              <a:ext uri="{FF2B5EF4-FFF2-40B4-BE49-F238E27FC236}">
                <a16:creationId xmlns:a16="http://schemas.microsoft.com/office/drawing/2014/main" id="{7B37BB44-96B5-4AA8-87B7-7A47B094861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35151537"/>
              </p:ext>
            </p:extLst>
          </p:nvPr>
        </p:nvGraphicFramePr>
        <p:xfrm>
          <a:off x="4161329" y="4993773"/>
          <a:ext cx="2021840" cy="17515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48" name="Document" showAsIcon="1" r:id="rId8" imgW="914400" imgH="792417" progId="Word.Document.12">
                  <p:embed/>
                </p:oleObj>
              </mc:Choice>
              <mc:Fallback>
                <p:oleObj name="Document" showAsIcon="1" r:id="rId8" imgW="914400" imgH="792417" progId="Word.Document.12">
                  <p:embed/>
                  <p:pic>
                    <p:nvPicPr>
                      <p:cNvPr id="13" name="Object 12">
                        <a:extLst>
                          <a:ext uri="{FF2B5EF4-FFF2-40B4-BE49-F238E27FC236}">
                            <a16:creationId xmlns:a16="http://schemas.microsoft.com/office/drawing/2014/main" id="{69151954-FA03-4812-B641-D58BE21F9D1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161329" y="4993773"/>
                        <a:ext cx="2021840" cy="17515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21">
            <a:extLst>
              <a:ext uri="{FF2B5EF4-FFF2-40B4-BE49-F238E27FC236}">
                <a16:creationId xmlns:a16="http://schemas.microsoft.com/office/drawing/2014/main" id="{714746ED-61EE-4526-8AF0-258A7E79AC1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70014680"/>
              </p:ext>
            </p:extLst>
          </p:nvPr>
        </p:nvGraphicFramePr>
        <p:xfrm>
          <a:off x="1607214" y="4993772"/>
          <a:ext cx="2021840" cy="17515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49" name="Document" showAsIcon="1" r:id="rId10" imgW="914400" imgH="792417" progId="Word.Document.12">
                  <p:embed/>
                </p:oleObj>
              </mc:Choice>
              <mc:Fallback>
                <p:oleObj name="Document" showAsIcon="1" r:id="rId10" imgW="914400" imgH="792417" progId="Word.Document.12">
                  <p:embed/>
                  <p:pic>
                    <p:nvPicPr>
                      <p:cNvPr id="15" name="Object 14">
                        <a:extLst>
                          <a:ext uri="{FF2B5EF4-FFF2-40B4-BE49-F238E27FC236}">
                            <a16:creationId xmlns:a16="http://schemas.microsoft.com/office/drawing/2014/main" id="{3C392298-B770-4A8E-B2E0-721BF790D97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607214" y="4993772"/>
                        <a:ext cx="2021840" cy="175156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57BF7558-7FEB-414B-97E8-3CC0BDD27F12}"/>
              </a:ext>
            </a:extLst>
          </p:cNvPr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546" y="616883"/>
            <a:ext cx="3977676" cy="2983257"/>
          </a:xfrm>
          <a:prstGeom prst="teardrop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479DE117-95E7-49A1-B969-0EDBD6CE9A30}"/>
              </a:ext>
            </a:extLst>
          </p:cNvPr>
          <p:cNvPicPr>
            <a:picLocks noChangeAspect="1"/>
          </p:cNvPicPr>
          <p:nvPr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813" r="-1"/>
          <a:stretch/>
        </p:blipFill>
        <p:spPr>
          <a:xfrm flipH="1">
            <a:off x="7648163" y="661518"/>
            <a:ext cx="3969291" cy="2983256"/>
          </a:xfrm>
          <a:prstGeom prst="teardrop">
            <a:avLst>
              <a:gd name="adj" fmla="val 98757"/>
            </a:avLst>
          </a:prstGeom>
        </p:spPr>
      </p:pic>
    </p:spTree>
    <p:extLst>
      <p:ext uri="{BB962C8B-B14F-4D97-AF65-F5344CB8AC3E}">
        <p14:creationId xmlns:p14="http://schemas.microsoft.com/office/powerpoint/2010/main" val="20685499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roup 53">
            <a:extLst>
              <a:ext uri="{FF2B5EF4-FFF2-40B4-BE49-F238E27FC236}">
                <a16:creationId xmlns:a16="http://schemas.microsoft.com/office/drawing/2014/main" id="{6503EB0F-2257-4A3E-A73B-E1DE769B459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77012B2A-0D78-433A-8C68-8889D3DCDDA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email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56" name="Freeform 5">
              <a:extLst>
                <a:ext uri="{FF2B5EF4-FFF2-40B4-BE49-F238E27FC236}">
                  <a16:creationId xmlns:a16="http://schemas.microsoft.com/office/drawing/2014/main" id="{119D0202-ED3F-47CC-90E9-4E963BCDAB9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58" name="Rectangle 57">
            <a:extLst>
              <a:ext uri="{FF2B5EF4-FFF2-40B4-BE49-F238E27FC236}">
                <a16:creationId xmlns:a16="http://schemas.microsoft.com/office/drawing/2014/main" id="{670D6F2B-93AF-47D6-9378-5E54BE0AC69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0" name="Freeform 5">
            <a:extLst>
              <a:ext uri="{FF2B5EF4-FFF2-40B4-BE49-F238E27FC236}">
                <a16:creationId xmlns:a16="http://schemas.microsoft.com/office/drawing/2014/main" id="{2D529E20-662F-4915-ACD7-970C026FDB7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5677511" flipH="1">
            <a:off x="3527283" y="1857885"/>
            <a:ext cx="3299407" cy="440924"/>
          </a:xfrm>
          <a:custGeom>
            <a:avLst/>
            <a:gdLst/>
            <a:ahLst/>
            <a:cxnLst/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</p:sp>
      <p:pic>
        <p:nvPicPr>
          <p:cNvPr id="11" name="Picture 10" descr="A picture containing text&#10;&#10;Description automatically generated">
            <a:extLst>
              <a:ext uri="{FF2B5EF4-FFF2-40B4-BE49-F238E27FC236}">
                <a16:creationId xmlns:a16="http://schemas.microsoft.com/office/drawing/2014/main" id="{5193CE35-7290-4D81-9344-B9F498F148A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3337" y="402166"/>
            <a:ext cx="4932951" cy="6053670"/>
          </a:xfrm>
          <a:custGeom>
            <a:avLst/>
            <a:gdLst/>
            <a:ahLst/>
            <a:cxnLst/>
            <a:rect l="l" t="t" r="r" b="b"/>
            <a:pathLst>
              <a:path w="4932951" h="6053670">
                <a:moveTo>
                  <a:pt x="0" y="0"/>
                </a:moveTo>
                <a:lnTo>
                  <a:pt x="3678393" y="0"/>
                </a:lnTo>
                <a:lnTo>
                  <a:pt x="4478865" y="0"/>
                </a:lnTo>
                <a:lnTo>
                  <a:pt x="4931853" y="0"/>
                </a:lnTo>
                <a:lnTo>
                  <a:pt x="4908487" y="137419"/>
                </a:lnTo>
                <a:lnTo>
                  <a:pt x="4886218" y="274232"/>
                </a:lnTo>
                <a:lnTo>
                  <a:pt x="4864421" y="411650"/>
                </a:lnTo>
                <a:lnTo>
                  <a:pt x="4845759" y="549673"/>
                </a:lnTo>
                <a:lnTo>
                  <a:pt x="4826941" y="687092"/>
                </a:lnTo>
                <a:lnTo>
                  <a:pt x="4809377" y="825115"/>
                </a:lnTo>
                <a:lnTo>
                  <a:pt x="4794322" y="961323"/>
                </a:lnTo>
                <a:lnTo>
                  <a:pt x="4780052" y="1099347"/>
                </a:lnTo>
                <a:lnTo>
                  <a:pt x="4767035" y="1236765"/>
                </a:lnTo>
                <a:lnTo>
                  <a:pt x="4755744" y="1371761"/>
                </a:lnTo>
                <a:lnTo>
                  <a:pt x="4744453" y="1508574"/>
                </a:lnTo>
                <a:lnTo>
                  <a:pt x="4735044" y="1643572"/>
                </a:lnTo>
                <a:lnTo>
                  <a:pt x="4727674" y="1778568"/>
                </a:lnTo>
                <a:lnTo>
                  <a:pt x="4719990" y="1912960"/>
                </a:lnTo>
                <a:lnTo>
                  <a:pt x="4713560" y="2046141"/>
                </a:lnTo>
                <a:lnTo>
                  <a:pt x="4709012" y="2178111"/>
                </a:lnTo>
                <a:lnTo>
                  <a:pt x="4705092" y="2310081"/>
                </a:lnTo>
                <a:lnTo>
                  <a:pt x="4701328" y="2440840"/>
                </a:lnTo>
                <a:lnTo>
                  <a:pt x="4699603" y="2569783"/>
                </a:lnTo>
                <a:lnTo>
                  <a:pt x="4697721" y="2698726"/>
                </a:lnTo>
                <a:lnTo>
                  <a:pt x="4696780" y="2825853"/>
                </a:lnTo>
                <a:lnTo>
                  <a:pt x="4697721" y="2951770"/>
                </a:lnTo>
                <a:lnTo>
                  <a:pt x="4697721" y="3076475"/>
                </a:lnTo>
                <a:lnTo>
                  <a:pt x="4699603" y="3199970"/>
                </a:lnTo>
                <a:lnTo>
                  <a:pt x="4702426" y="3321043"/>
                </a:lnTo>
                <a:lnTo>
                  <a:pt x="4705092" y="3440906"/>
                </a:lnTo>
                <a:lnTo>
                  <a:pt x="4708071" y="3558347"/>
                </a:lnTo>
                <a:lnTo>
                  <a:pt x="4712619" y="3675183"/>
                </a:lnTo>
                <a:lnTo>
                  <a:pt x="4717480" y="3790203"/>
                </a:lnTo>
                <a:lnTo>
                  <a:pt x="4721871" y="3902801"/>
                </a:lnTo>
                <a:lnTo>
                  <a:pt x="4734260" y="4122549"/>
                </a:lnTo>
                <a:lnTo>
                  <a:pt x="4747433" y="4333217"/>
                </a:lnTo>
                <a:lnTo>
                  <a:pt x="4761233" y="4535409"/>
                </a:lnTo>
                <a:lnTo>
                  <a:pt x="4776445" y="4726705"/>
                </a:lnTo>
                <a:lnTo>
                  <a:pt x="4792283" y="4909526"/>
                </a:lnTo>
                <a:lnTo>
                  <a:pt x="4809377" y="5079029"/>
                </a:lnTo>
                <a:lnTo>
                  <a:pt x="4826157" y="5238240"/>
                </a:lnTo>
                <a:lnTo>
                  <a:pt x="4842936" y="5384739"/>
                </a:lnTo>
                <a:lnTo>
                  <a:pt x="4858775" y="5519131"/>
                </a:lnTo>
                <a:lnTo>
                  <a:pt x="4873830" y="5638388"/>
                </a:lnTo>
                <a:lnTo>
                  <a:pt x="4888100" y="5746143"/>
                </a:lnTo>
                <a:lnTo>
                  <a:pt x="4900019" y="5836948"/>
                </a:lnTo>
                <a:lnTo>
                  <a:pt x="4911310" y="5913225"/>
                </a:lnTo>
                <a:lnTo>
                  <a:pt x="4927462" y="6017953"/>
                </a:lnTo>
                <a:lnTo>
                  <a:pt x="4932951" y="6053670"/>
                </a:lnTo>
                <a:lnTo>
                  <a:pt x="4478865" y="6053670"/>
                </a:lnTo>
                <a:lnTo>
                  <a:pt x="3683097" y="6053670"/>
                </a:lnTo>
                <a:lnTo>
                  <a:pt x="0" y="6053670"/>
                </a:lnTo>
                <a:close/>
              </a:path>
            </a:pathLst>
          </a:custGeom>
        </p:spPr>
      </p:pic>
      <p:sp>
        <p:nvSpPr>
          <p:cNvPr id="62" name="Freeform 5">
            <a:extLst>
              <a:ext uri="{FF2B5EF4-FFF2-40B4-BE49-F238E27FC236}">
                <a16:creationId xmlns:a16="http://schemas.microsoft.com/office/drawing/2014/main" id="{1AD5EB79-7F9A-4BBC-92A5-188382CBA1B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0" y="1587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003E119-EF83-4F94-B86D-704221107D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79625" y="1062211"/>
            <a:ext cx="5428551" cy="2334976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400" b="1" dirty="0" err="1">
                <a:effectLst/>
              </a:rPr>
              <a:t>Како</a:t>
            </a:r>
            <a:r>
              <a:rPr lang="en-US" sz="5400" b="1" dirty="0">
                <a:effectLst/>
              </a:rPr>
              <a:t> </a:t>
            </a:r>
            <a:r>
              <a:rPr lang="en-US" sz="5400" b="1" dirty="0" err="1">
                <a:effectLst/>
              </a:rPr>
              <a:t>је</a:t>
            </a:r>
            <a:r>
              <a:rPr lang="en-US" sz="5400" b="1" dirty="0">
                <a:effectLst/>
              </a:rPr>
              <a:t> </a:t>
            </a:r>
            <a:r>
              <a:rPr lang="en-US" sz="5400" b="1" dirty="0" err="1">
                <a:effectLst/>
              </a:rPr>
              <a:t>све</a:t>
            </a:r>
            <a:r>
              <a:rPr lang="en-US" sz="5400" b="1" dirty="0">
                <a:effectLst/>
              </a:rPr>
              <a:t> </a:t>
            </a:r>
            <a:r>
              <a:rPr lang="en-US" sz="5400" b="1" dirty="0" err="1">
                <a:effectLst/>
              </a:rPr>
              <a:t>изгледало</a:t>
            </a:r>
            <a:endParaRPr lang="en-US" sz="5400" b="1" dirty="0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B9B8A17F-DC3A-4D9A-AA53-9BFB894CD7B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46643EA-68D9-47E0-85FA-3BA49862302C}"/>
              </a:ext>
            </a:extLst>
          </p:cNvPr>
          <p:cNvSpPr txBox="1"/>
          <p:nvPr/>
        </p:nvSpPr>
        <p:spPr>
          <a:xfrm>
            <a:off x="5486787" y="3639581"/>
            <a:ext cx="6106160" cy="1031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sr-Cyrl-RS" sz="2800" dirty="0">
                <a:solidFill>
                  <a:schemeClr val="bg1"/>
                </a:solidFill>
              </a:rPr>
              <a:t>Погледајте филм</a:t>
            </a:r>
          </a:p>
          <a:p>
            <a:pPr algn="ctr">
              <a:spcAft>
                <a:spcPts val="600"/>
              </a:spcAft>
            </a:pPr>
            <a:r>
              <a:rPr lang="sr-Cyrl-RS" sz="2800" dirty="0">
                <a:solidFill>
                  <a:schemeClr val="bg1"/>
                </a:solidFill>
              </a:rPr>
              <a:t> </a:t>
            </a:r>
            <a:r>
              <a:rPr lang="sr-Cyrl-RS" sz="2800" dirty="0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„Наша два тематска дана“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08131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>
            <a:extLst>
              <a:ext uri="{FF2B5EF4-FFF2-40B4-BE49-F238E27FC236}">
                <a16:creationId xmlns:a16="http://schemas.microsoft.com/office/drawing/2014/main" id="{93E10248-AF0E-477D-B4D2-47C02CE4E35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533010C2-2DA5-460F-A40C-5317F567A03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3" cstate="email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>
              <a:extLst>
                <a:ext uri="{FF2B5EF4-FFF2-40B4-BE49-F238E27FC236}">
                  <a16:creationId xmlns:a16="http://schemas.microsoft.com/office/drawing/2014/main" id="{17CB0634-F963-4EC9-A6F6-8EA46BD1F10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5" name="Rectangle 24">
            <a:extLst>
              <a:ext uri="{FF2B5EF4-FFF2-40B4-BE49-F238E27FC236}">
                <a16:creationId xmlns:a16="http://schemas.microsoft.com/office/drawing/2014/main" id="{73C0A186-7444-4460-9C37-532E7671E99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12E451E-151A-4910-BF41-6A040B65982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9" name="Rectangle 28">
            <a:extLst>
              <a:ext uri="{FF2B5EF4-FFF2-40B4-BE49-F238E27FC236}">
                <a16:creationId xmlns:a16="http://schemas.microsoft.com/office/drawing/2014/main" id="{C296EFE4-A70C-4388-9A15-3F657B6615F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6250" y="473745"/>
            <a:ext cx="11227090" cy="5902829"/>
          </a:xfrm>
          <a:prstGeom prst="rect">
            <a:avLst/>
          </a:prstGeom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5FB9C54-8DA7-4194-8327-DCCB07F801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2123" y="1095285"/>
            <a:ext cx="10024680" cy="576856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ru-RU" sz="3200" b="1" i="0" dirty="0">
                <a:solidFill>
                  <a:srgbClr val="333333"/>
                </a:solidFill>
                <a:effectLst/>
                <a:latin typeface="Helvetica Neue"/>
              </a:rPr>
              <a:t>„</a:t>
            </a:r>
            <a:r>
              <a:rPr lang="ru-RU" sz="3200" b="1" i="1" dirty="0">
                <a:solidFill>
                  <a:srgbClr val="333333"/>
                </a:solidFill>
                <a:effectLst/>
                <a:latin typeface="Helvetica Neue"/>
              </a:rPr>
              <a:t>Микроби су свуда, микроби су свемоћни</a:t>
            </a:r>
            <a:br>
              <a:rPr lang="ru-RU" sz="3200" b="1" i="1" dirty="0">
                <a:solidFill>
                  <a:srgbClr val="333333"/>
                </a:solidFill>
                <a:effectLst/>
                <a:latin typeface="Helvetica Neue"/>
              </a:rPr>
            </a:br>
            <a:r>
              <a:rPr lang="ru-RU" sz="3200" b="1" i="1" dirty="0">
                <a:solidFill>
                  <a:srgbClr val="333333"/>
                </a:solidFill>
                <a:effectLst/>
                <a:latin typeface="Helvetica Neue"/>
              </a:rPr>
              <a:t>микроби ће имати последњу реч“, Луј Пастер</a:t>
            </a:r>
            <a:endParaRPr lang="en-US" sz="5400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425EBAFC-9388-432A-BCFD-EEA2F410D8E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338247D-DE13-4D46-B0F9-011717B93FD3}"/>
              </a:ext>
            </a:extLst>
          </p:cNvPr>
          <p:cNvSpPr txBox="1"/>
          <p:nvPr/>
        </p:nvSpPr>
        <p:spPr>
          <a:xfrm>
            <a:off x="964050" y="2032763"/>
            <a:ext cx="10251489" cy="32955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ru-RU" b="0" i="0" dirty="0">
                <a:solidFill>
                  <a:srgbClr val="333333"/>
                </a:solidFill>
                <a:effectLst/>
                <a:latin typeface="Helvetica Neue"/>
              </a:rPr>
              <a:t>Тек смо последњих неколико деценија схватили колико су микроорганизми свуда присутни, они су километрима изнад нас, досежу до врхова облака, и километрима испод нас, дубоко под земљом. И тек смо почели да схватамо колики је њихов значај за наше здравље и за здравље целе планете. Хвалимо се како смо истражили готово сваки кутак на планети, али иза нашег света постоји још један свет у сенци – свет микроорганизама. А они су ти који владају светом.</a:t>
            </a:r>
          </a:p>
          <a:p>
            <a:pPr algn="just">
              <a:lnSpc>
                <a:spcPct val="130000"/>
              </a:lnSpc>
            </a:pPr>
            <a:r>
              <a:rPr lang="ru-RU" dirty="0"/>
              <a:t/>
            </a:r>
            <a:br>
              <a:rPr lang="ru-RU" dirty="0"/>
            </a:br>
            <a:r>
              <a:rPr lang="ru-RU" b="0" i="0" dirty="0">
                <a:solidFill>
                  <a:srgbClr val="333333"/>
                </a:solidFill>
                <a:effectLst/>
                <a:latin typeface="Helvetica Neue"/>
              </a:rPr>
              <a:t>Баш та невидљива бића и њихов огроман утицај на свакодневни живот људи биo je основни мотив за тематску наставу под називом „НЕВИДЉИВИ СВЕТ ОКО НАС – БАКТЕРИЈЕ“ .</a:t>
            </a:r>
            <a:endParaRPr lang="en-US" dirty="0"/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8F565BD8-EA72-4BAB-A729-91E6641CD15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53460377"/>
              </p:ext>
            </p:extLst>
          </p:nvPr>
        </p:nvGraphicFramePr>
        <p:xfrm>
          <a:off x="10026378" y="5249897"/>
          <a:ext cx="1508667" cy="1306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67" name="Document" showAsIcon="1" r:id="rId4" imgW="914400" imgH="792417" progId="Word.Document.12">
                  <p:embed/>
                </p:oleObj>
              </mc:Choice>
              <mc:Fallback>
                <p:oleObj name="Document" showAsIcon="1" r:id="rId4" imgW="914400" imgH="79241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0026378" y="5249897"/>
                        <a:ext cx="1508667" cy="13069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217438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03E119-EF83-4F94-B86D-704221107D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4" y="973668"/>
            <a:ext cx="9409473" cy="706964"/>
          </a:xfrm>
        </p:spPr>
        <p:txBody>
          <a:bodyPr/>
          <a:lstStyle/>
          <a:p>
            <a:r>
              <a:rPr lang="ru-RU" sz="2400" b="0" i="0" dirty="0">
                <a:solidFill>
                  <a:schemeClr val="bg1"/>
                </a:solidFill>
                <a:effectLst/>
                <a:latin typeface="Helvetica Neue"/>
              </a:rPr>
              <a:t>Настава је реализована 28. и 29. новембра 2019. године у одељењу II</a:t>
            </a:r>
            <a:r>
              <a:rPr lang="ru-RU" sz="2400" b="0" i="0" baseline="-25000" dirty="0">
                <a:solidFill>
                  <a:schemeClr val="bg1"/>
                </a:solidFill>
                <a:effectLst/>
                <a:latin typeface="Helvetica Neue"/>
              </a:rPr>
              <a:t>2</a:t>
            </a:r>
            <a:r>
              <a:rPr lang="ru-RU" sz="2400" b="0" i="0" dirty="0">
                <a:solidFill>
                  <a:schemeClr val="bg1"/>
                </a:solidFill>
                <a:effectLst/>
                <a:latin typeface="Helvetica Neue"/>
              </a:rPr>
              <a:t>, смер ветеринарски техничар.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541E1E-05CB-4796-A0CE-A04C7B7703B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7307" y="2223366"/>
            <a:ext cx="5396506" cy="4268184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64000"/>
              </a:lnSpc>
            </a:pPr>
            <a:r>
              <a:rPr lang="sr-Cyrl-RS" sz="2100" b="1" dirty="0">
                <a:solidFill>
                  <a:schemeClr val="tx1"/>
                </a:solidFill>
              </a:rPr>
              <a:t>Први дан </a:t>
            </a:r>
          </a:p>
          <a:p>
            <a:pPr marL="0" indent="0" algn="l">
              <a:lnSpc>
                <a:spcPct val="120000"/>
              </a:lnSpc>
              <a:buNone/>
            </a:pPr>
            <a:r>
              <a:rPr lang="ru-RU" sz="2100" b="0" i="0" dirty="0">
                <a:solidFill>
                  <a:schemeClr val="tx1"/>
                </a:solidFill>
                <a:effectLst/>
                <a:latin typeface="Helvetica Neue"/>
              </a:rPr>
              <a:t>Четвртак, 28.11. 2019. године</a:t>
            </a:r>
          </a:p>
          <a:p>
            <a:pPr marL="0" indent="0" algn="l">
              <a:lnSpc>
                <a:spcPct val="140000"/>
              </a:lnSpc>
              <a:buNone/>
            </a:pPr>
            <a:r>
              <a:rPr lang="ru-RU" sz="2100" b="0" i="0" dirty="0">
                <a:solidFill>
                  <a:schemeClr val="tx1"/>
                </a:solidFill>
                <a:effectLst/>
                <a:latin typeface="Helvetica Neue"/>
              </a:rPr>
              <a:t>1. Резултати пројектне настава: Бактерије у школској клупи – Ментори Ирена Ћенић Јанић, Мирјана Марић, Виолета Ивковић</a:t>
            </a:r>
            <a:br>
              <a:rPr lang="ru-RU" sz="2100" b="0" i="0" dirty="0">
                <a:solidFill>
                  <a:schemeClr val="tx1"/>
                </a:solidFill>
                <a:effectLst/>
                <a:latin typeface="Helvetica Neue"/>
              </a:rPr>
            </a:br>
            <a:r>
              <a:rPr lang="ru-RU" sz="2100" b="0" i="0" dirty="0">
                <a:solidFill>
                  <a:schemeClr val="tx1"/>
                </a:solidFill>
                <a:effectLst/>
                <a:latin typeface="Helvetica Neue"/>
              </a:rPr>
              <a:t>Ученици су представљали резултате истраживања о присутности бактерија у нашем школском окружењу.</a:t>
            </a:r>
            <a:br>
              <a:rPr lang="ru-RU" sz="2100" b="0" i="0" dirty="0">
                <a:solidFill>
                  <a:schemeClr val="tx1"/>
                </a:solidFill>
                <a:effectLst/>
                <a:latin typeface="Helvetica Neue"/>
              </a:rPr>
            </a:br>
            <a:r>
              <a:rPr lang="ru-RU" sz="2100" b="0" i="0" dirty="0">
                <a:solidFill>
                  <a:schemeClr val="tx1"/>
                </a:solidFill>
                <a:effectLst/>
                <a:latin typeface="Helvetica Neue"/>
              </a:rPr>
              <a:t>2. </a:t>
            </a:r>
            <a:r>
              <a:rPr lang="sr-Cyrl-RS" sz="2100" dirty="0">
                <a:solidFill>
                  <a:schemeClr val="tx1"/>
                </a:solidFill>
                <a:latin typeface="Helvetica Neue"/>
              </a:rPr>
              <a:t>Хемија </a:t>
            </a:r>
            <a:r>
              <a:rPr lang="sr-Cyrl-RS" sz="2100" b="0" i="0" dirty="0">
                <a:solidFill>
                  <a:schemeClr val="tx1"/>
                </a:solidFill>
                <a:effectLst/>
                <a:latin typeface="Helvetica Neue"/>
              </a:rPr>
              <a:t>–</a:t>
            </a:r>
            <a:r>
              <a:rPr lang="sr-Cyrl-RS" sz="2100" dirty="0">
                <a:solidFill>
                  <a:schemeClr val="tx1"/>
                </a:solidFill>
                <a:latin typeface="Helvetica Neue"/>
              </a:rPr>
              <a:t> </a:t>
            </a:r>
            <a:r>
              <a:rPr lang="ru-RU" sz="2100" b="0" i="0" dirty="0">
                <a:solidFill>
                  <a:schemeClr val="tx1"/>
                </a:solidFill>
                <a:effectLst/>
                <a:latin typeface="Helvetica Neue"/>
              </a:rPr>
              <a:t>Бактерије у функцији заштите животне средине – Биљана Миливојевић</a:t>
            </a:r>
            <a:br>
              <a:rPr lang="ru-RU" sz="2100" b="0" i="0" dirty="0">
                <a:solidFill>
                  <a:schemeClr val="tx1"/>
                </a:solidFill>
                <a:effectLst/>
                <a:latin typeface="Helvetica Neue"/>
              </a:rPr>
            </a:br>
            <a:r>
              <a:rPr lang="ru-RU" sz="2100" b="0" i="0" dirty="0">
                <a:solidFill>
                  <a:schemeClr val="tx1"/>
                </a:solidFill>
                <a:effectLst/>
                <a:latin typeface="Helvetica Neue"/>
              </a:rPr>
              <a:t>3. Патологија </a:t>
            </a:r>
            <a:r>
              <a:rPr lang="sr-Cyrl-RS" sz="2100" b="0" i="0" dirty="0">
                <a:solidFill>
                  <a:schemeClr val="tx1"/>
                </a:solidFill>
                <a:effectLst/>
                <a:latin typeface="Helvetica Neue"/>
              </a:rPr>
              <a:t>– </a:t>
            </a:r>
            <a:r>
              <a:rPr lang="ru-RU" sz="2100" b="0" i="0" dirty="0">
                <a:solidFill>
                  <a:schemeClr val="tx1"/>
                </a:solidFill>
                <a:effectLst/>
                <a:latin typeface="Helvetica Neue"/>
              </a:rPr>
              <a:t>Патогене бактерије први део – вршњачка едукација уз менторство наставнице Љиљане Тошић</a:t>
            </a:r>
          </a:p>
          <a:p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B1D6A23-1469-495C-B5C8-5B42B3A3DF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6000" y="2302278"/>
            <a:ext cx="5983288" cy="3968317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sr-Cyrl-RS" sz="1600" b="1" dirty="0">
                <a:solidFill>
                  <a:schemeClr val="tx1"/>
                </a:solidFill>
                <a:latin typeface="Helvetica Neue"/>
              </a:rPr>
              <a:t>Други дан</a:t>
            </a:r>
          </a:p>
          <a:p>
            <a:pPr marL="0" indent="0" algn="l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sr-Cyrl-RS" sz="1600" b="0" i="0" dirty="0">
                <a:solidFill>
                  <a:schemeClr val="tx1"/>
                </a:solidFill>
                <a:effectLst/>
                <a:latin typeface="Helvetica Neue"/>
              </a:rPr>
              <a:t>Петак, 29.11 2019. год.</a:t>
            </a:r>
          </a:p>
          <a:p>
            <a:pPr marL="0" indent="0" algn="l">
              <a:lnSpc>
                <a:spcPct val="120000"/>
              </a:lnSpc>
              <a:spcBef>
                <a:spcPts val="0"/>
              </a:spcBef>
              <a:buNone/>
            </a:pPr>
            <a:r>
              <a:rPr lang="sr-Cyrl-RS" sz="1600" b="0" i="0" dirty="0">
                <a:solidFill>
                  <a:schemeClr val="tx1"/>
                </a:solidFill>
                <a:effectLst/>
                <a:latin typeface="Helvetica Neue"/>
              </a:rPr>
              <a:t>1.Патологија – Патогене бактерије други део – </a:t>
            </a:r>
            <a:r>
              <a:rPr lang="sr-Cyrl-RS" sz="1600" b="0" i="0" dirty="0" err="1">
                <a:solidFill>
                  <a:schemeClr val="tx1"/>
                </a:solidFill>
                <a:effectLst/>
                <a:latin typeface="Helvetica Neue"/>
              </a:rPr>
              <a:t>вршњачка</a:t>
            </a:r>
            <a:r>
              <a:rPr lang="sr-Cyrl-RS" sz="1600" b="0" i="0" dirty="0">
                <a:solidFill>
                  <a:schemeClr val="tx1"/>
                </a:solidFill>
                <a:effectLst/>
                <a:latin typeface="Helvetica Neue"/>
              </a:rPr>
              <a:t> едукација уз менторство наставнице Љиљане Тошић</a:t>
            </a:r>
            <a:br>
              <a:rPr lang="sr-Cyrl-RS" sz="1600" b="0" i="0" dirty="0">
                <a:solidFill>
                  <a:schemeClr val="tx1"/>
                </a:solidFill>
                <a:effectLst/>
                <a:latin typeface="Helvetica Neue"/>
              </a:rPr>
            </a:br>
            <a:r>
              <a:rPr lang="sr-Cyrl-RS" sz="1600" b="0" i="0" dirty="0">
                <a:solidFill>
                  <a:schemeClr val="tx1"/>
                </a:solidFill>
                <a:effectLst/>
                <a:latin typeface="Helvetica Neue"/>
              </a:rPr>
              <a:t>2. Математика – Размножавање бактерија – Виолета Ивковић</a:t>
            </a:r>
          </a:p>
          <a:p>
            <a:pPr marL="0" indent="0" algn="l">
              <a:lnSpc>
                <a:spcPct val="120000"/>
              </a:lnSpc>
              <a:spcBef>
                <a:spcPts val="0"/>
              </a:spcBef>
              <a:buNone/>
            </a:pPr>
            <a:r>
              <a:rPr lang="sr-Cyrl-RS" sz="1600" b="0" i="0" dirty="0">
                <a:solidFill>
                  <a:schemeClr val="tx1"/>
                </a:solidFill>
                <a:effectLst/>
                <a:latin typeface="Helvetica Neue"/>
              </a:rPr>
              <a:t>3. Српски језик и књижевност – Жута гошћа у српској </a:t>
            </a:r>
            <a:r>
              <a:rPr lang="sr-Cyrl-RS" sz="1600" b="0" i="0" dirty="0" err="1">
                <a:solidFill>
                  <a:schemeClr val="tx1"/>
                </a:solidFill>
                <a:effectLst/>
                <a:latin typeface="Helvetica Neue"/>
              </a:rPr>
              <a:t>књижевоности</a:t>
            </a:r>
            <a:r>
              <a:rPr lang="sr-Cyrl-RS" sz="1600" b="0" i="0" dirty="0">
                <a:solidFill>
                  <a:schemeClr val="tx1"/>
                </a:solidFill>
                <a:effectLst/>
                <a:latin typeface="Helvetica Neue"/>
              </a:rPr>
              <a:t> – Јелена Бишевац Дамјановић</a:t>
            </a:r>
            <a:br>
              <a:rPr lang="sr-Cyrl-RS" sz="1600" b="0" i="0" dirty="0">
                <a:solidFill>
                  <a:schemeClr val="tx1"/>
                </a:solidFill>
                <a:effectLst/>
                <a:latin typeface="Helvetica Neue"/>
              </a:rPr>
            </a:br>
            <a:r>
              <a:rPr lang="sr-Cyrl-RS" sz="1600" b="0" i="0" dirty="0">
                <a:solidFill>
                  <a:schemeClr val="tx1"/>
                </a:solidFill>
                <a:effectLst/>
                <a:latin typeface="Helvetica Neue"/>
              </a:rPr>
              <a:t>4. Енглески језик – Стручни текст- </a:t>
            </a:r>
            <a:r>
              <a:rPr lang="en-US" sz="1600" b="0" i="0" dirty="0">
                <a:solidFill>
                  <a:schemeClr val="tx1"/>
                </a:solidFill>
                <a:effectLst/>
                <a:latin typeface="Helvetica Neue"/>
              </a:rPr>
              <a:t>The Plague (The Black Death) – </a:t>
            </a:r>
            <a:r>
              <a:rPr lang="sr-Cyrl-RS" sz="1600" b="0" i="0" dirty="0">
                <a:solidFill>
                  <a:schemeClr val="tx1"/>
                </a:solidFill>
                <a:effectLst/>
                <a:latin typeface="Helvetica Neue"/>
              </a:rPr>
              <a:t>Ана Благојевић</a:t>
            </a:r>
            <a:br>
              <a:rPr lang="sr-Cyrl-RS" sz="1600" b="0" i="0" dirty="0">
                <a:solidFill>
                  <a:schemeClr val="tx1"/>
                </a:solidFill>
                <a:effectLst/>
                <a:latin typeface="Helvetica Neue"/>
              </a:rPr>
            </a:br>
            <a:r>
              <a:rPr lang="sr-Cyrl-RS" sz="1600" b="0" i="0" dirty="0">
                <a:solidFill>
                  <a:schemeClr val="tx1"/>
                </a:solidFill>
                <a:effectLst/>
                <a:latin typeface="Helvetica Neue"/>
              </a:rPr>
              <a:t>5. </a:t>
            </a:r>
            <a:r>
              <a:rPr lang="sr-Cyrl-RS" sz="1600" b="0" i="0" dirty="0" err="1">
                <a:solidFill>
                  <a:schemeClr val="tx1"/>
                </a:solidFill>
                <a:effectLst/>
                <a:latin typeface="Helvetica Neue"/>
              </a:rPr>
              <a:t>Епизоотиологија</a:t>
            </a:r>
            <a:r>
              <a:rPr lang="sr-Cyrl-RS" sz="1600" b="0" i="0" dirty="0">
                <a:solidFill>
                  <a:schemeClr val="tx1"/>
                </a:solidFill>
                <a:effectLst/>
                <a:latin typeface="Helvetica Neue"/>
              </a:rPr>
              <a:t> – Имунитет</a:t>
            </a:r>
            <a:r>
              <a:rPr lang="en-US" sz="1600" b="0" i="0" dirty="0">
                <a:solidFill>
                  <a:schemeClr val="tx1"/>
                </a:solidFill>
                <a:effectLst/>
                <a:latin typeface="Helvetica Neue"/>
              </a:rPr>
              <a:t> </a:t>
            </a:r>
            <a:r>
              <a:rPr lang="sr-Cyrl-RS" sz="1600" b="0" i="0" dirty="0">
                <a:solidFill>
                  <a:schemeClr val="tx1"/>
                </a:solidFill>
                <a:effectLst/>
                <a:latin typeface="Helvetica Neue"/>
              </a:rPr>
              <a:t>и вакцинација – Владимир Савићевић</a:t>
            </a:r>
            <a:br>
              <a:rPr lang="sr-Cyrl-RS" sz="1600" b="0" i="0" dirty="0">
                <a:solidFill>
                  <a:schemeClr val="tx1"/>
                </a:solidFill>
                <a:effectLst/>
                <a:latin typeface="Helvetica Neue"/>
              </a:rPr>
            </a:br>
            <a:r>
              <a:rPr lang="sr-Cyrl-RS" sz="1600" b="0" i="0" dirty="0">
                <a:solidFill>
                  <a:schemeClr val="tx1"/>
                </a:solidFill>
                <a:effectLst/>
                <a:latin typeface="Helvetica Neue"/>
              </a:rPr>
              <a:t>6. Биологија – Антибиотици, кад и како их користити– Ана Раденковић</a:t>
            </a:r>
            <a:endParaRPr lang="en-US" sz="1600" dirty="0">
              <a:solidFill>
                <a:schemeClr val="tx1"/>
              </a:solidFill>
              <a:latin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22953671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email">
            <a:duotone>
              <a:schemeClr val="bg2">
                <a:shade val="69000"/>
                <a:hueMod val="91000"/>
                <a:satMod val="164000"/>
                <a:lumMod val="74000"/>
              </a:schemeClr>
              <a:schemeClr val="bg2">
                <a:hueMod val="124000"/>
                <a:satMod val="140000"/>
                <a:lumMod val="142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93E10248-AF0E-477D-B4D2-47C02CE4E35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33010C2-2DA5-460F-A40C-5317F567A03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email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Freeform 5">
              <a:extLst>
                <a:ext uri="{FF2B5EF4-FFF2-40B4-BE49-F238E27FC236}">
                  <a16:creationId xmlns:a16="http://schemas.microsoft.com/office/drawing/2014/main" id="{17CB0634-F963-4EC9-A6F6-8EA46BD1F10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73C0A186-7444-4460-9C37-532E7671E99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grpSp>
        <p:nvGrpSpPr>
          <p:cNvPr id="28" name="Group 12">
            <a:extLst>
              <a:ext uri="{FF2B5EF4-FFF2-40B4-BE49-F238E27FC236}">
                <a16:creationId xmlns:a16="http://schemas.microsoft.com/office/drawing/2014/main" id="{F1ECA4FE-7D2F-4576-B767-3A5F5ABFE90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 useBgFill="1">
          <p:nvSpPr>
            <p:cNvPr id="14" name="Rectangle 13">
              <a:extLst>
                <a:ext uri="{FF2B5EF4-FFF2-40B4-BE49-F238E27FC236}">
                  <a16:creationId xmlns:a16="http://schemas.microsoft.com/office/drawing/2014/main" id="{5969441E-5462-4859-86CD-1737FDE3604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5">
              <a:extLst>
                <a:ext uri="{FF2B5EF4-FFF2-40B4-BE49-F238E27FC236}">
                  <a16:creationId xmlns:a16="http://schemas.microsoft.com/office/drawing/2014/main" id="{596BD4B5-6833-40CC-96FE-EDC67563426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FF594597-8B13-44B6-9439-D380A79356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3171" y="1169773"/>
            <a:ext cx="8825658" cy="2870161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sr-Cyrl-RS" sz="5400" dirty="0">
                <a:solidFill>
                  <a:schemeClr val="tx1"/>
                </a:solidFill>
              </a:rPr>
              <a:t>Први</a:t>
            </a:r>
            <a:r>
              <a:rPr lang="en-US" sz="5400" dirty="0">
                <a:solidFill>
                  <a:schemeClr val="tx1"/>
                </a:solidFill>
              </a:rPr>
              <a:t> </a:t>
            </a:r>
            <a:r>
              <a:rPr lang="en-US" sz="5400" dirty="0" err="1">
                <a:solidFill>
                  <a:schemeClr val="tx1"/>
                </a:solidFill>
              </a:rPr>
              <a:t>дан</a:t>
            </a:r>
            <a:r>
              <a:rPr lang="en-US" sz="5400" dirty="0">
                <a:solidFill>
                  <a:schemeClr val="tx1"/>
                </a:solidFill>
              </a:rPr>
              <a:t> </a:t>
            </a:r>
            <a:r>
              <a:rPr lang="en-US" sz="5400" dirty="0" err="1">
                <a:solidFill>
                  <a:schemeClr val="tx1"/>
                </a:solidFill>
              </a:rPr>
              <a:t>тематске</a:t>
            </a:r>
            <a:r>
              <a:rPr lang="en-US" sz="5400" dirty="0">
                <a:solidFill>
                  <a:schemeClr val="tx1"/>
                </a:solidFill>
              </a:rPr>
              <a:t> </a:t>
            </a:r>
            <a:r>
              <a:rPr lang="en-US" sz="5400" dirty="0" err="1">
                <a:solidFill>
                  <a:schemeClr val="tx1"/>
                </a:solidFill>
              </a:rPr>
              <a:t>наставе</a:t>
            </a:r>
            <a:endParaRPr lang="en-US" sz="5400" dirty="0">
              <a:solidFill>
                <a:schemeClr val="tx1"/>
              </a:solidFill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81F53E2-F556-42FA-8D24-113839EE19F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758249" y="4166888"/>
            <a:ext cx="675502" cy="0"/>
          </a:xfrm>
          <a:prstGeom prst="line">
            <a:avLst/>
          </a:prstGeom>
          <a:ln w="190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526993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ED26C1-F204-4154-94FB-DBE2FA618F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3658" y="-44723"/>
            <a:ext cx="9933256" cy="2420960"/>
          </a:xfrm>
        </p:spPr>
        <p:txBody>
          <a:bodyPr/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sr-Cyrl-RS" sz="2400" b="1" dirty="0"/>
              <a:t>1</a:t>
            </a:r>
            <a:r>
              <a:rPr lang="sr-Cyrl-RS" sz="2400" dirty="0"/>
              <a:t>. </a:t>
            </a:r>
            <a:r>
              <a:rPr lang="sr-Cyrl-RS" sz="2400" b="1" dirty="0" err="1"/>
              <a:t>Епизоотиологија</a:t>
            </a:r>
            <a:r>
              <a:rPr lang="sr-Cyrl-RS" sz="2400" b="1" dirty="0"/>
              <a:t>, хигијена и нега животиња,   рачунарство и информатика</a:t>
            </a:r>
            <a:br>
              <a:rPr lang="sr-Cyrl-RS" sz="2400" b="1" dirty="0"/>
            </a:br>
            <a:r>
              <a:rPr lang="sr-Cyrl-RS" sz="2400" b="1" dirty="0"/>
              <a:t>„Бактерије у школској клупи“ – пројектна настава</a:t>
            </a:r>
            <a:endParaRPr lang="en-US" sz="24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A56415-4B38-42F4-A960-57F37DB291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9129" y="2503152"/>
            <a:ext cx="10771056" cy="3416300"/>
          </a:xfrm>
        </p:spPr>
        <p:txBody>
          <a:bodyPr/>
          <a:lstStyle/>
          <a:p>
            <a:pPr marL="0" indent="0" algn="just">
              <a:lnSpc>
                <a:spcPct val="120000"/>
              </a:lnSpc>
              <a:buNone/>
            </a:pPr>
            <a:r>
              <a:rPr lang="ru-RU" b="0" i="0" dirty="0">
                <a:solidFill>
                  <a:srgbClr val="333333"/>
                </a:solidFill>
                <a:effectLst/>
                <a:latin typeface="Helvetica Neue"/>
              </a:rPr>
              <a:t>Бројне активности које су претходиле, а реализоване су у школи и ВСИ Краљево имале су за циљ утврђивање присутности бактерија у школској средини и спровођење мера за унапређење здравља. 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C9246F4-588C-486B-B783-AC21E79A900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2914" y="3672335"/>
            <a:ext cx="1760599" cy="2347465"/>
          </a:xfrm>
          <a:prstGeom prst="rect">
            <a:avLst/>
          </a:prstGeom>
        </p:spPr>
      </p:pic>
      <p:pic>
        <p:nvPicPr>
          <p:cNvPr id="9" name="Picture 8" descr="A picture containing text, person, indoor, computer&#10;&#10;Description automatically generated">
            <a:extLst>
              <a:ext uri="{FF2B5EF4-FFF2-40B4-BE49-F238E27FC236}">
                <a16:creationId xmlns:a16="http://schemas.microsoft.com/office/drawing/2014/main" id="{B7B3CB72-F6EE-426D-889F-AA6C8655ABDA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5700" y="3672333"/>
            <a:ext cx="1760600" cy="2347467"/>
          </a:xfrm>
          <a:prstGeom prst="rect">
            <a:avLst/>
          </a:prstGeom>
        </p:spPr>
      </p:pic>
      <p:pic>
        <p:nvPicPr>
          <p:cNvPr id="11" name="Picture 10" descr="A picture containing indoor, wall, toilet&#10;&#10;Description automatically generated">
            <a:extLst>
              <a:ext uri="{FF2B5EF4-FFF2-40B4-BE49-F238E27FC236}">
                <a16:creationId xmlns:a16="http://schemas.microsoft.com/office/drawing/2014/main" id="{91669C60-46C7-4BF2-BB91-BD18E7EAFAA2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62255" y="3672333"/>
            <a:ext cx="1760601" cy="2347468"/>
          </a:xfrm>
          <a:prstGeom prst="rect">
            <a:avLst/>
          </a:prstGeom>
        </p:spPr>
      </p:pic>
      <p:pic>
        <p:nvPicPr>
          <p:cNvPr id="13" name="Picture 12" descr="A picture containing indoor, person, person, standing&#10;&#10;Description automatically generated">
            <a:extLst>
              <a:ext uri="{FF2B5EF4-FFF2-40B4-BE49-F238E27FC236}">
                <a16:creationId xmlns:a16="http://schemas.microsoft.com/office/drawing/2014/main" id="{86F80974-65DD-4AF5-8F39-87297E90E0D4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08811" y="3672336"/>
            <a:ext cx="1760601" cy="2347464"/>
          </a:xfrm>
          <a:prstGeom prst="rect">
            <a:avLst/>
          </a:prstGeom>
        </p:spPr>
      </p:pic>
      <p:pic>
        <p:nvPicPr>
          <p:cNvPr id="15" name="Picture 14" descr="Text, letter&#10;&#10;Description automatically generated">
            <a:extLst>
              <a:ext uri="{FF2B5EF4-FFF2-40B4-BE49-F238E27FC236}">
                <a16:creationId xmlns:a16="http://schemas.microsoft.com/office/drawing/2014/main" id="{59AD115B-506E-4234-A080-5A16E99AA719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634" y="4749553"/>
            <a:ext cx="2146873" cy="161015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FC4647C0-7D63-415B-96A0-C8C05A96884A}"/>
              </a:ext>
            </a:extLst>
          </p:cNvPr>
          <p:cNvSpPr txBox="1"/>
          <p:nvPr/>
        </p:nvSpPr>
        <p:spPr>
          <a:xfrm>
            <a:off x="3024694" y="6067321"/>
            <a:ext cx="80447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1600" dirty="0">
                <a:latin typeface="Helvetica Neue"/>
              </a:rPr>
              <a:t>Како су ученици радили на пројекту можете погледати на следећем линку </a:t>
            </a:r>
          </a:p>
          <a:p>
            <a:r>
              <a:rPr lang="sr-Cyrl-RS" sz="1600" dirty="0">
                <a:latin typeface="Helvetica Neue"/>
                <a:hlinkClick r:id="rId8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„Рад на пројекту“</a:t>
            </a:r>
            <a:endParaRPr lang="en-US" sz="1600" dirty="0">
              <a:latin typeface="Helvetica Neue"/>
            </a:endParaRPr>
          </a:p>
        </p:txBody>
      </p:sp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813ECDB7-2E8D-459A-91D3-5BDC5E5000C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99210303"/>
              </p:ext>
            </p:extLst>
          </p:nvPr>
        </p:nvGraphicFramePr>
        <p:xfrm>
          <a:off x="813826" y="3672333"/>
          <a:ext cx="1438663" cy="12463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1" name="Document" showAsIcon="1" r:id="rId9" imgW="914400" imgH="792417" progId="Word.Document.12">
                  <p:embed/>
                </p:oleObj>
              </mc:Choice>
              <mc:Fallback>
                <p:oleObj name="Document" showAsIcon="1" r:id="rId9" imgW="914400" imgH="79241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813826" y="3672333"/>
                        <a:ext cx="1438663" cy="124634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704033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>
            <a:extLst>
              <a:ext uri="{FF2B5EF4-FFF2-40B4-BE49-F238E27FC236}">
                <a16:creationId xmlns:a16="http://schemas.microsoft.com/office/drawing/2014/main" id="{93E10248-AF0E-477D-B4D2-47C02CE4E35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533010C2-2DA5-460F-A40C-5317F567A03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email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>
              <a:extLst>
                <a:ext uri="{FF2B5EF4-FFF2-40B4-BE49-F238E27FC236}">
                  <a16:creationId xmlns:a16="http://schemas.microsoft.com/office/drawing/2014/main" id="{17CB0634-F963-4EC9-A6F6-8EA46BD1F10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5" name="Rectangle 24">
            <a:extLst>
              <a:ext uri="{FF2B5EF4-FFF2-40B4-BE49-F238E27FC236}">
                <a16:creationId xmlns:a16="http://schemas.microsoft.com/office/drawing/2014/main" id="{73C0A186-7444-4460-9C37-532E7671E99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12E451E-151A-4910-BF41-6A040B65982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9" name="Rectangle 28">
            <a:extLst>
              <a:ext uri="{FF2B5EF4-FFF2-40B4-BE49-F238E27FC236}">
                <a16:creationId xmlns:a16="http://schemas.microsoft.com/office/drawing/2014/main" id="{C296EFE4-A70C-4388-9A15-3F657B6615F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6250" y="473745"/>
            <a:ext cx="11227090" cy="5902829"/>
          </a:xfrm>
          <a:prstGeom prst="rect">
            <a:avLst/>
          </a:prstGeom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5FB9C54-8DA7-4194-8327-DCCB07F801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7937" y="850680"/>
            <a:ext cx="10024680" cy="576856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ru-RU" sz="3200" b="1" dirty="0">
                <a:solidFill>
                  <a:srgbClr val="333333"/>
                </a:solidFill>
                <a:latin typeface="Helvetica Neue"/>
              </a:rPr>
              <a:t>Представљање радова ученика</a:t>
            </a:r>
            <a:endParaRPr lang="en-US" sz="5400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425EBAFC-9388-432A-BCFD-EEA2F410D8E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4" name="Picture 3">
            <a:hlinkClick r:id="rId3"/>
            <a:extLst>
              <a:ext uri="{FF2B5EF4-FFF2-40B4-BE49-F238E27FC236}">
                <a16:creationId xmlns:a16="http://schemas.microsoft.com/office/drawing/2014/main" id="{32B07CB5-7C9E-4CFF-8D1A-D27CED4499D5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71244" y="1596411"/>
            <a:ext cx="1369188" cy="1778211"/>
          </a:xfrm>
          <a:prstGeom prst="rect">
            <a:avLst/>
          </a:prstGeom>
        </p:spPr>
      </p:pic>
      <p:pic>
        <p:nvPicPr>
          <p:cNvPr id="6" name="Picture 5">
            <a:hlinkClick r:id="rId5"/>
            <a:extLst>
              <a:ext uri="{FF2B5EF4-FFF2-40B4-BE49-F238E27FC236}">
                <a16:creationId xmlns:a16="http://schemas.microsoft.com/office/drawing/2014/main" id="{6079840A-7640-4094-9042-317AE0A1E6EA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1807" y="2098430"/>
            <a:ext cx="1701589" cy="1276192"/>
          </a:xfrm>
          <a:prstGeom prst="rect">
            <a:avLst/>
          </a:prstGeom>
        </p:spPr>
      </p:pic>
      <p:pic>
        <p:nvPicPr>
          <p:cNvPr id="8" name="Picture 7">
            <a:hlinkClick r:id="rId7"/>
            <a:extLst>
              <a:ext uri="{FF2B5EF4-FFF2-40B4-BE49-F238E27FC236}">
                <a16:creationId xmlns:a16="http://schemas.microsoft.com/office/drawing/2014/main" id="{CBB2E911-DC66-4594-AC3E-06E40084BC4C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92431" y="2101008"/>
            <a:ext cx="1701589" cy="1219828"/>
          </a:xfrm>
          <a:prstGeom prst="rect">
            <a:avLst/>
          </a:prstGeom>
        </p:spPr>
      </p:pic>
      <p:pic>
        <p:nvPicPr>
          <p:cNvPr id="10" name="Picture 9" descr="A picture containing text, wall, indoor, person&#10;&#10;Description automatically generated">
            <a:hlinkClick r:id="rId9"/>
            <a:extLst>
              <a:ext uri="{FF2B5EF4-FFF2-40B4-BE49-F238E27FC236}">
                <a16:creationId xmlns:a16="http://schemas.microsoft.com/office/drawing/2014/main" id="{DBB84001-9FC8-4A15-A16C-1870E54FAAC5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4750" y="2113827"/>
            <a:ext cx="1658341" cy="1219827"/>
          </a:xfrm>
          <a:prstGeom prst="rect">
            <a:avLst/>
          </a:prstGeom>
        </p:spPr>
      </p:pic>
      <p:pic>
        <p:nvPicPr>
          <p:cNvPr id="12" name="Picture 11">
            <a:hlinkClick r:id="rId11"/>
            <a:extLst>
              <a:ext uri="{FF2B5EF4-FFF2-40B4-BE49-F238E27FC236}">
                <a16:creationId xmlns:a16="http://schemas.microsoft.com/office/drawing/2014/main" id="{6E77B34A-D0CE-46A5-93AA-1AD90992BAF2}"/>
              </a:ext>
            </a:extLst>
          </p:cNvPr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20622" y="2123434"/>
            <a:ext cx="1658340" cy="1200916"/>
          </a:xfrm>
          <a:prstGeom prst="rect">
            <a:avLst/>
          </a:prstGeom>
        </p:spPr>
      </p:pic>
      <p:pic>
        <p:nvPicPr>
          <p:cNvPr id="14" name="Picture 13">
            <a:hlinkClick r:id="rId13"/>
            <a:extLst>
              <a:ext uri="{FF2B5EF4-FFF2-40B4-BE49-F238E27FC236}">
                <a16:creationId xmlns:a16="http://schemas.microsoft.com/office/drawing/2014/main" id="{3F297C61-9440-487F-8A6A-B01F66A40760}"/>
              </a:ext>
            </a:extLst>
          </p:cNvPr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4210" y="4213074"/>
            <a:ext cx="1661261" cy="1288147"/>
          </a:xfrm>
          <a:prstGeom prst="rect">
            <a:avLst/>
          </a:prstGeom>
        </p:spPr>
      </p:pic>
      <p:pic>
        <p:nvPicPr>
          <p:cNvPr id="16" name="Picture 15">
            <a:hlinkClick r:id="rId15"/>
            <a:extLst>
              <a:ext uri="{FF2B5EF4-FFF2-40B4-BE49-F238E27FC236}">
                <a16:creationId xmlns:a16="http://schemas.microsoft.com/office/drawing/2014/main" id="{8A119FDF-7568-44A8-863C-8D3342D350FB}"/>
              </a:ext>
            </a:extLst>
          </p:cNvPr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3967" y="4213074"/>
            <a:ext cx="1701589" cy="1276192"/>
          </a:xfrm>
          <a:prstGeom prst="rect">
            <a:avLst/>
          </a:prstGeom>
        </p:spPr>
      </p:pic>
      <p:pic>
        <p:nvPicPr>
          <p:cNvPr id="18" name="Picture 17" descr="A picture containing text, person, wall, indoor&#10;&#10;Description automatically generated">
            <a:hlinkClick r:id="rId17"/>
            <a:extLst>
              <a:ext uri="{FF2B5EF4-FFF2-40B4-BE49-F238E27FC236}">
                <a16:creationId xmlns:a16="http://schemas.microsoft.com/office/drawing/2014/main" id="{C99FDE0E-CF55-4803-872E-251FDC2FFFD8}"/>
              </a:ext>
            </a:extLst>
          </p:cNvPr>
          <p:cNvPicPr>
            <a:picLocks noChangeAspect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26553" y="4218610"/>
            <a:ext cx="1701590" cy="1276193"/>
          </a:xfrm>
          <a:prstGeom prst="rect">
            <a:avLst/>
          </a:prstGeom>
        </p:spPr>
      </p:pic>
      <p:pic>
        <p:nvPicPr>
          <p:cNvPr id="20" name="Picture 19">
            <a:hlinkClick r:id="rId19"/>
            <a:extLst>
              <a:ext uri="{FF2B5EF4-FFF2-40B4-BE49-F238E27FC236}">
                <a16:creationId xmlns:a16="http://schemas.microsoft.com/office/drawing/2014/main" id="{36120EAE-B0DE-4AF4-BDB5-9DA844D9FF82}"/>
              </a:ext>
            </a:extLst>
          </p:cNvPr>
          <p:cNvPicPr>
            <a:picLocks noChangeAspect="1"/>
          </p:cNvPicPr>
          <p:nvPr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71244" y="3773907"/>
            <a:ext cx="1358987" cy="1772039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185E6AD1-DEBF-4A3E-91F0-A4F1A29AC429}"/>
              </a:ext>
            </a:extLst>
          </p:cNvPr>
          <p:cNvSpPr txBox="1"/>
          <p:nvPr/>
        </p:nvSpPr>
        <p:spPr>
          <a:xfrm>
            <a:off x="921027" y="3390622"/>
            <a:ext cx="17015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1400" dirty="0">
                <a:hlinkClick r:id="rId5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Бактерије у води</a:t>
            </a:r>
            <a:endParaRPr lang="en-US" sz="140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3D1DFB1-6B93-4FD8-AC55-6378CECD3C2D}"/>
              </a:ext>
            </a:extLst>
          </p:cNvPr>
          <p:cNvSpPr txBox="1"/>
          <p:nvPr/>
        </p:nvSpPr>
        <p:spPr>
          <a:xfrm>
            <a:off x="2990854" y="3374622"/>
            <a:ext cx="1932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1400" dirty="0">
                <a:hlinkClick r:id="rId7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Бактерије у ваздуху</a:t>
            </a:r>
            <a:endParaRPr lang="en-US" sz="140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C05FEA4-C297-471C-AE9F-C74CB4D50D37}"/>
              </a:ext>
            </a:extLst>
          </p:cNvPr>
          <p:cNvSpPr txBox="1"/>
          <p:nvPr/>
        </p:nvSpPr>
        <p:spPr>
          <a:xfrm>
            <a:off x="4948360" y="3366411"/>
            <a:ext cx="2959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1400" dirty="0">
                <a:hlinkClick r:id="rId9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Бактерије у земљишту</a:t>
            </a:r>
            <a:endParaRPr lang="en-US" sz="14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8AAADA2-4120-47D6-880C-22E17A6649E1}"/>
              </a:ext>
            </a:extLst>
          </p:cNvPr>
          <p:cNvSpPr txBox="1"/>
          <p:nvPr/>
        </p:nvSpPr>
        <p:spPr>
          <a:xfrm>
            <a:off x="7072223" y="3320836"/>
            <a:ext cx="20617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sz="1400" dirty="0">
                <a:hlinkClick r:id="rId11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Бактерије у живом организму</a:t>
            </a:r>
            <a:endParaRPr lang="en-US" sz="140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A8E04EA-0E18-4140-BE92-9E4F6D6E3CF4}"/>
              </a:ext>
            </a:extLst>
          </p:cNvPr>
          <p:cNvSpPr txBox="1"/>
          <p:nvPr/>
        </p:nvSpPr>
        <p:spPr>
          <a:xfrm>
            <a:off x="9610177" y="3376897"/>
            <a:ext cx="17015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1400" dirty="0"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Анкета</a:t>
            </a:r>
            <a:endParaRPr lang="en-US" sz="1400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1B6C220-E4D7-4328-826B-F414ED90C3EE}"/>
              </a:ext>
            </a:extLst>
          </p:cNvPr>
          <p:cNvSpPr txBox="1"/>
          <p:nvPr/>
        </p:nvSpPr>
        <p:spPr>
          <a:xfrm>
            <a:off x="3052135" y="5501221"/>
            <a:ext cx="19991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1400" dirty="0">
                <a:hlinkClick r:id="rId17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О стафилококама</a:t>
            </a:r>
            <a:endParaRPr lang="en-US" sz="1400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1941821-2207-488F-B70B-D6AB1C0BD0A0}"/>
              </a:ext>
            </a:extLst>
          </p:cNvPr>
          <p:cNvSpPr txBox="1"/>
          <p:nvPr/>
        </p:nvSpPr>
        <p:spPr>
          <a:xfrm>
            <a:off x="1238142" y="5495595"/>
            <a:ext cx="17015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1400" dirty="0">
                <a:hlinkClick r:id="rId15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О </a:t>
            </a:r>
            <a:r>
              <a:rPr lang="sr-Cyrl-RS" sz="1400" dirty="0" err="1">
                <a:hlinkClick r:id="rId15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бацилусу</a:t>
            </a:r>
            <a:endParaRPr lang="en-US" sz="1400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E9850D8-8D47-447E-9C11-35603A82DDBC}"/>
              </a:ext>
            </a:extLst>
          </p:cNvPr>
          <p:cNvSpPr txBox="1"/>
          <p:nvPr/>
        </p:nvSpPr>
        <p:spPr>
          <a:xfrm>
            <a:off x="5181538" y="5486385"/>
            <a:ext cx="17810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1400" dirty="0">
                <a:hlinkClick r:id="rId1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Бактерије у месу</a:t>
            </a:r>
            <a:endParaRPr lang="en-US" sz="1400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698A0D80-3E93-4FC2-837C-AE382A82EC36}"/>
              </a:ext>
            </a:extLst>
          </p:cNvPr>
          <p:cNvSpPr txBox="1"/>
          <p:nvPr/>
        </p:nvSpPr>
        <p:spPr>
          <a:xfrm>
            <a:off x="9204428" y="5545946"/>
            <a:ext cx="19776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1400" dirty="0">
                <a:hlinkClick r:id="rId19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Бактерије у млеку</a:t>
            </a:r>
            <a:endParaRPr lang="en-US" sz="1400" dirty="0"/>
          </a:p>
        </p:txBody>
      </p:sp>
      <p:pic>
        <p:nvPicPr>
          <p:cNvPr id="28" name="Picture 27" descr="A picture containing wall, person, indoor, standing&#10;&#10;Description automatically generated">
            <a:hlinkClick r:id="rId21"/>
            <a:extLst>
              <a:ext uri="{FF2B5EF4-FFF2-40B4-BE49-F238E27FC236}">
                <a16:creationId xmlns:a16="http://schemas.microsoft.com/office/drawing/2014/main" id="{4DB7A6E8-F17C-43A1-B71F-EEB415F85385}"/>
              </a:ext>
            </a:extLst>
          </p:cNvPr>
          <p:cNvPicPr>
            <a:picLocks noChangeAspect="1"/>
          </p:cNvPicPr>
          <p:nvPr/>
        </p:nvPicPr>
        <p:blipFill>
          <a:blip r:embed="rId2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48586" y="4238956"/>
            <a:ext cx="1658256" cy="1255847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2749EA02-7312-4527-A0F3-A983B58FC3BD}"/>
              </a:ext>
            </a:extLst>
          </p:cNvPr>
          <p:cNvSpPr txBox="1"/>
          <p:nvPr/>
        </p:nvSpPr>
        <p:spPr>
          <a:xfrm>
            <a:off x="7360990" y="5495596"/>
            <a:ext cx="17810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1400" dirty="0">
                <a:hlinkClick r:id="rId2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Дезинфекција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8178042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>
            <a:extLst>
              <a:ext uri="{FF2B5EF4-FFF2-40B4-BE49-F238E27FC236}">
                <a16:creationId xmlns:a16="http://schemas.microsoft.com/office/drawing/2014/main" id="{EC030789-C525-4D1D-90A0-F48C14A76EB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91BD0F81-508F-4C6D-9938-C58CC2138A7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email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Freeform 5">
              <a:extLst>
                <a:ext uri="{FF2B5EF4-FFF2-40B4-BE49-F238E27FC236}">
                  <a16:creationId xmlns:a16="http://schemas.microsoft.com/office/drawing/2014/main" id="{49081238-0806-4285-968F-ACFC0C0FB93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40" name="Rectangle 39">
            <a:extLst>
              <a:ext uri="{FF2B5EF4-FFF2-40B4-BE49-F238E27FC236}">
                <a16:creationId xmlns:a16="http://schemas.microsoft.com/office/drawing/2014/main" id="{80CAB4C1-E9FF-4C37-92FA-28BED3B8881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0BD7060D-8DA2-4400-86F1-6A988F0E8AC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email">
              <a:duotone>
                <a:schemeClr val="dk2">
                  <a:shade val="69000"/>
                  <a:hueMod val="91000"/>
                  <a:satMod val="164000"/>
                  <a:lumMod val="74000"/>
                </a:schemeClr>
                <a:schemeClr val="dk2">
                  <a:hueMod val="124000"/>
                  <a:satMod val="140000"/>
                  <a:lumMod val="142000"/>
                </a:schemeClr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96E6678A-6101-4D77-8A14-5F70FBDB66F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Text&#10;&#10;Description automatically generated">
            <a:hlinkClick r:id="rId3"/>
            <a:extLst>
              <a:ext uri="{FF2B5EF4-FFF2-40B4-BE49-F238E27FC236}">
                <a16:creationId xmlns:a16="http://schemas.microsoft.com/office/drawing/2014/main" id="{E8771FE1-6063-4CEA-8428-E15D5EE3BF7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8430" y="300131"/>
            <a:ext cx="1769634" cy="2472281"/>
          </a:xfrm>
          <a:prstGeom prst="roundRect">
            <a:avLst>
              <a:gd name="adj" fmla="val 311"/>
            </a:avLst>
          </a:prstGeom>
          <a:effectLst/>
        </p:spPr>
      </p:pic>
      <p:pic>
        <p:nvPicPr>
          <p:cNvPr id="8" name="Picture 7" descr="Text, letter&#10;&#10;Description automatically generated">
            <a:hlinkClick r:id="rId5"/>
            <a:extLst>
              <a:ext uri="{FF2B5EF4-FFF2-40B4-BE49-F238E27FC236}">
                <a16:creationId xmlns:a16="http://schemas.microsoft.com/office/drawing/2014/main" id="{D685B124-A001-4D8A-A5B8-80289DA61606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51535" y="222235"/>
            <a:ext cx="1905731" cy="2540975"/>
          </a:xfrm>
          <a:prstGeom prst="roundRect">
            <a:avLst>
              <a:gd name="adj" fmla="val 1858"/>
            </a:avLst>
          </a:prstGeom>
          <a:effectLst/>
        </p:spPr>
      </p:pic>
      <p:pic>
        <p:nvPicPr>
          <p:cNvPr id="6" name="Picture 5" descr="Diagram&#10;&#10;Description automatically generated">
            <a:hlinkClick r:id="rId7"/>
            <a:extLst>
              <a:ext uri="{FF2B5EF4-FFF2-40B4-BE49-F238E27FC236}">
                <a16:creationId xmlns:a16="http://schemas.microsoft.com/office/drawing/2014/main" id="{7A344858-F629-4D58-82FE-A1EE13477FC2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17233" y="104346"/>
            <a:ext cx="2328443" cy="1653724"/>
          </a:xfrm>
          <a:prstGeom prst="roundRect">
            <a:avLst>
              <a:gd name="adj" fmla="val 1858"/>
            </a:avLst>
          </a:prstGeom>
          <a:effectLst/>
        </p:spPr>
      </p:pic>
      <p:sp>
        <p:nvSpPr>
          <p:cNvPr id="46" name="Rectangle 45">
            <a:extLst>
              <a:ext uri="{FF2B5EF4-FFF2-40B4-BE49-F238E27FC236}">
                <a16:creationId xmlns:a16="http://schemas.microsoft.com/office/drawing/2014/main" id="{AFA4E1D0-9351-4451-B0A0-51BEA42D86E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0D052C5D-4E47-47F1-96A6-5251FAAEDE8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7200" y="4133850"/>
            <a:ext cx="11277600" cy="2250018"/>
          </a:xfrm>
          <a:custGeom>
            <a:avLst/>
            <a:gdLst>
              <a:gd name="connsiteX0" fmla="*/ 5264150 w 11277600"/>
              <a:gd name="connsiteY0" fmla="*/ 0 h 2250018"/>
              <a:gd name="connsiteX1" fmla="*/ 5499100 w 11277600"/>
              <a:gd name="connsiteY1" fmla="*/ 1588 h 2250018"/>
              <a:gd name="connsiteX2" fmla="*/ 5730875 w 11277600"/>
              <a:gd name="connsiteY2" fmla="*/ 1588 h 2250018"/>
              <a:gd name="connsiteX3" fmla="*/ 5961063 w 11277600"/>
              <a:gd name="connsiteY3" fmla="*/ 4763 h 2250018"/>
              <a:gd name="connsiteX4" fmla="*/ 6186488 w 11277600"/>
              <a:gd name="connsiteY4" fmla="*/ 9525 h 2250018"/>
              <a:gd name="connsiteX5" fmla="*/ 6410325 w 11277600"/>
              <a:gd name="connsiteY5" fmla="*/ 14288 h 2250018"/>
              <a:gd name="connsiteX6" fmla="*/ 6629400 w 11277600"/>
              <a:gd name="connsiteY6" fmla="*/ 19050 h 2250018"/>
              <a:gd name="connsiteX7" fmla="*/ 6846888 w 11277600"/>
              <a:gd name="connsiteY7" fmla="*/ 26988 h 2250018"/>
              <a:gd name="connsiteX8" fmla="*/ 7061200 w 11277600"/>
              <a:gd name="connsiteY8" fmla="*/ 34925 h 2250018"/>
              <a:gd name="connsiteX9" fmla="*/ 7270750 w 11277600"/>
              <a:gd name="connsiteY9" fmla="*/ 42863 h 2250018"/>
              <a:gd name="connsiteX10" fmla="*/ 7680325 w 11277600"/>
              <a:gd name="connsiteY10" fmla="*/ 63500 h 2250018"/>
              <a:gd name="connsiteX11" fmla="*/ 8072438 w 11277600"/>
              <a:gd name="connsiteY11" fmla="*/ 85725 h 2250018"/>
              <a:gd name="connsiteX12" fmla="*/ 8448675 w 11277600"/>
              <a:gd name="connsiteY12" fmla="*/ 109538 h 2250018"/>
              <a:gd name="connsiteX13" fmla="*/ 8805862 w 11277600"/>
              <a:gd name="connsiteY13" fmla="*/ 134938 h 2250018"/>
              <a:gd name="connsiteX14" fmla="*/ 9145588 w 11277600"/>
              <a:gd name="connsiteY14" fmla="*/ 161925 h 2250018"/>
              <a:gd name="connsiteX15" fmla="*/ 9461500 w 11277600"/>
              <a:gd name="connsiteY15" fmla="*/ 190500 h 2250018"/>
              <a:gd name="connsiteX16" fmla="*/ 9758362 w 11277600"/>
              <a:gd name="connsiteY16" fmla="*/ 219075 h 2250018"/>
              <a:gd name="connsiteX17" fmla="*/ 10031412 w 11277600"/>
              <a:gd name="connsiteY17" fmla="*/ 247650 h 2250018"/>
              <a:gd name="connsiteX18" fmla="*/ 10282238 w 11277600"/>
              <a:gd name="connsiteY18" fmla="*/ 274638 h 2250018"/>
              <a:gd name="connsiteX19" fmla="*/ 10504488 w 11277600"/>
              <a:gd name="connsiteY19" fmla="*/ 300038 h 2250018"/>
              <a:gd name="connsiteX20" fmla="*/ 10704512 w 11277600"/>
              <a:gd name="connsiteY20" fmla="*/ 323850 h 2250018"/>
              <a:gd name="connsiteX21" fmla="*/ 10874375 w 11277600"/>
              <a:gd name="connsiteY21" fmla="*/ 344488 h 2250018"/>
              <a:gd name="connsiteX22" fmla="*/ 11015662 w 11277600"/>
              <a:gd name="connsiteY22" fmla="*/ 363538 h 2250018"/>
              <a:gd name="connsiteX23" fmla="*/ 11210925 w 11277600"/>
              <a:gd name="connsiteY23" fmla="*/ 390525 h 2250018"/>
              <a:gd name="connsiteX24" fmla="*/ 11277600 w 11277600"/>
              <a:gd name="connsiteY24" fmla="*/ 400050 h 2250018"/>
              <a:gd name="connsiteX25" fmla="*/ 11277600 w 11277600"/>
              <a:gd name="connsiteY25" fmla="*/ 2250018 h 2250018"/>
              <a:gd name="connsiteX26" fmla="*/ 0 w 11277600"/>
              <a:gd name="connsiteY26" fmla="*/ 2250018 h 2250018"/>
              <a:gd name="connsiteX27" fmla="*/ 0 w 11277600"/>
              <a:gd name="connsiteY27" fmla="*/ 398463 h 2250018"/>
              <a:gd name="connsiteX28" fmla="*/ 255588 w 11277600"/>
              <a:gd name="connsiteY28" fmla="*/ 358775 h 2250018"/>
              <a:gd name="connsiteX29" fmla="*/ 511175 w 11277600"/>
              <a:gd name="connsiteY29" fmla="*/ 320675 h 2250018"/>
              <a:gd name="connsiteX30" fmla="*/ 766762 w 11277600"/>
              <a:gd name="connsiteY30" fmla="*/ 284163 h 2250018"/>
              <a:gd name="connsiteX31" fmla="*/ 1023938 w 11277600"/>
              <a:gd name="connsiteY31" fmla="*/ 252413 h 2250018"/>
              <a:gd name="connsiteX32" fmla="*/ 1279525 w 11277600"/>
              <a:gd name="connsiteY32" fmla="*/ 220663 h 2250018"/>
              <a:gd name="connsiteX33" fmla="*/ 1536700 w 11277600"/>
              <a:gd name="connsiteY33" fmla="*/ 190500 h 2250018"/>
              <a:gd name="connsiteX34" fmla="*/ 1790700 w 11277600"/>
              <a:gd name="connsiteY34" fmla="*/ 165100 h 2250018"/>
              <a:gd name="connsiteX35" fmla="*/ 2047875 w 11277600"/>
              <a:gd name="connsiteY35" fmla="*/ 141288 h 2250018"/>
              <a:gd name="connsiteX36" fmla="*/ 2303462 w 11277600"/>
              <a:gd name="connsiteY36" fmla="*/ 119063 h 2250018"/>
              <a:gd name="connsiteX37" fmla="*/ 2555875 w 11277600"/>
              <a:gd name="connsiteY37" fmla="*/ 100013 h 2250018"/>
              <a:gd name="connsiteX38" fmla="*/ 2809875 w 11277600"/>
              <a:gd name="connsiteY38" fmla="*/ 80963 h 2250018"/>
              <a:gd name="connsiteX39" fmla="*/ 3062288 w 11277600"/>
              <a:gd name="connsiteY39" fmla="*/ 65088 h 2250018"/>
              <a:gd name="connsiteX40" fmla="*/ 3313113 w 11277600"/>
              <a:gd name="connsiteY40" fmla="*/ 52388 h 2250018"/>
              <a:gd name="connsiteX41" fmla="*/ 3563938 w 11277600"/>
              <a:gd name="connsiteY41" fmla="*/ 39688 h 2250018"/>
              <a:gd name="connsiteX42" fmla="*/ 3811588 w 11277600"/>
              <a:gd name="connsiteY42" fmla="*/ 28575 h 2250018"/>
              <a:gd name="connsiteX43" fmla="*/ 4057650 w 11277600"/>
              <a:gd name="connsiteY43" fmla="*/ 20638 h 2250018"/>
              <a:gd name="connsiteX44" fmla="*/ 4303713 w 11277600"/>
              <a:gd name="connsiteY44" fmla="*/ 14288 h 2250018"/>
              <a:gd name="connsiteX45" fmla="*/ 4546600 w 11277600"/>
              <a:gd name="connsiteY45" fmla="*/ 7938 h 2250018"/>
              <a:gd name="connsiteX46" fmla="*/ 4787900 w 11277600"/>
              <a:gd name="connsiteY46" fmla="*/ 4763 h 2250018"/>
              <a:gd name="connsiteX47" fmla="*/ 5027613 w 11277600"/>
              <a:gd name="connsiteY47" fmla="*/ 1588 h 2250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11277600" h="2250018">
                <a:moveTo>
                  <a:pt x="5264150" y="0"/>
                </a:moveTo>
                <a:lnTo>
                  <a:pt x="5499100" y="1588"/>
                </a:lnTo>
                <a:lnTo>
                  <a:pt x="5730875" y="1588"/>
                </a:lnTo>
                <a:lnTo>
                  <a:pt x="5961063" y="4763"/>
                </a:lnTo>
                <a:lnTo>
                  <a:pt x="6186488" y="9525"/>
                </a:lnTo>
                <a:lnTo>
                  <a:pt x="6410325" y="14288"/>
                </a:lnTo>
                <a:lnTo>
                  <a:pt x="6629400" y="19050"/>
                </a:lnTo>
                <a:lnTo>
                  <a:pt x="6846888" y="26988"/>
                </a:lnTo>
                <a:lnTo>
                  <a:pt x="7061200" y="34925"/>
                </a:lnTo>
                <a:lnTo>
                  <a:pt x="7270750" y="42863"/>
                </a:lnTo>
                <a:lnTo>
                  <a:pt x="7680325" y="63500"/>
                </a:lnTo>
                <a:lnTo>
                  <a:pt x="8072438" y="85725"/>
                </a:lnTo>
                <a:lnTo>
                  <a:pt x="8448675" y="109538"/>
                </a:lnTo>
                <a:lnTo>
                  <a:pt x="8805862" y="134938"/>
                </a:lnTo>
                <a:lnTo>
                  <a:pt x="9145588" y="161925"/>
                </a:lnTo>
                <a:lnTo>
                  <a:pt x="9461500" y="190500"/>
                </a:lnTo>
                <a:lnTo>
                  <a:pt x="9758362" y="219075"/>
                </a:lnTo>
                <a:lnTo>
                  <a:pt x="10031412" y="247650"/>
                </a:lnTo>
                <a:lnTo>
                  <a:pt x="10282238" y="274638"/>
                </a:lnTo>
                <a:lnTo>
                  <a:pt x="10504488" y="300038"/>
                </a:lnTo>
                <a:lnTo>
                  <a:pt x="10704512" y="323850"/>
                </a:lnTo>
                <a:lnTo>
                  <a:pt x="10874375" y="344488"/>
                </a:lnTo>
                <a:lnTo>
                  <a:pt x="11015662" y="363538"/>
                </a:lnTo>
                <a:lnTo>
                  <a:pt x="11210925" y="390525"/>
                </a:lnTo>
                <a:lnTo>
                  <a:pt x="11277600" y="400050"/>
                </a:lnTo>
                <a:lnTo>
                  <a:pt x="11277600" y="2250018"/>
                </a:lnTo>
                <a:lnTo>
                  <a:pt x="0" y="2250018"/>
                </a:lnTo>
                <a:lnTo>
                  <a:pt x="0" y="398463"/>
                </a:lnTo>
                <a:lnTo>
                  <a:pt x="255588" y="358775"/>
                </a:lnTo>
                <a:lnTo>
                  <a:pt x="511175" y="320675"/>
                </a:lnTo>
                <a:lnTo>
                  <a:pt x="766762" y="284163"/>
                </a:lnTo>
                <a:lnTo>
                  <a:pt x="1023938" y="252413"/>
                </a:lnTo>
                <a:lnTo>
                  <a:pt x="1279525" y="220663"/>
                </a:lnTo>
                <a:lnTo>
                  <a:pt x="1536700" y="190500"/>
                </a:lnTo>
                <a:lnTo>
                  <a:pt x="1790700" y="165100"/>
                </a:lnTo>
                <a:lnTo>
                  <a:pt x="2047875" y="141288"/>
                </a:lnTo>
                <a:lnTo>
                  <a:pt x="2303462" y="119063"/>
                </a:lnTo>
                <a:lnTo>
                  <a:pt x="2555875" y="100013"/>
                </a:lnTo>
                <a:lnTo>
                  <a:pt x="2809875" y="80963"/>
                </a:lnTo>
                <a:lnTo>
                  <a:pt x="3062288" y="65088"/>
                </a:lnTo>
                <a:lnTo>
                  <a:pt x="3313113" y="52388"/>
                </a:lnTo>
                <a:lnTo>
                  <a:pt x="3563938" y="39688"/>
                </a:lnTo>
                <a:lnTo>
                  <a:pt x="3811588" y="28575"/>
                </a:lnTo>
                <a:lnTo>
                  <a:pt x="4057650" y="20638"/>
                </a:lnTo>
                <a:lnTo>
                  <a:pt x="4303713" y="14288"/>
                </a:lnTo>
                <a:lnTo>
                  <a:pt x="4546600" y="7938"/>
                </a:lnTo>
                <a:lnTo>
                  <a:pt x="4787900" y="4763"/>
                </a:lnTo>
                <a:lnTo>
                  <a:pt x="5027613" y="1588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0" name="Freeform 5">
            <a:extLst>
              <a:ext uri="{FF2B5EF4-FFF2-40B4-BE49-F238E27FC236}">
                <a16:creationId xmlns:a16="http://schemas.microsoft.com/office/drawing/2014/main" id="{79B9FD3C-5633-44F4-902E-55A97B2D20F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0371525">
            <a:off x="263767" y="4132535"/>
            <a:ext cx="3299407" cy="440924"/>
          </a:xfrm>
          <a:custGeom>
            <a:avLst/>
            <a:gdLst/>
            <a:ahLst/>
            <a:cxnLst/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5FB9C54-8DA7-4194-8327-DCCB07F801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16078" y="4489927"/>
            <a:ext cx="7309158" cy="1174947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200" b="1" i="0" kern="1200" dirty="0" err="1">
                <a:solidFill>
                  <a:schemeClr val="bg2"/>
                </a:solidFill>
                <a:latin typeface="+mj-lt"/>
                <a:ea typeface="+mj-ea"/>
                <a:cs typeface="+mj-cs"/>
              </a:rPr>
              <a:t>Продукти</a:t>
            </a:r>
            <a:r>
              <a:rPr lang="en-US" sz="3200" b="1" i="0" kern="1200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200" b="1" i="0" kern="1200" dirty="0" err="1">
                <a:solidFill>
                  <a:schemeClr val="bg2"/>
                </a:solidFill>
                <a:latin typeface="+mj-lt"/>
                <a:ea typeface="+mj-ea"/>
                <a:cs typeface="+mj-cs"/>
              </a:rPr>
              <a:t>пројектне</a:t>
            </a:r>
            <a:r>
              <a:rPr lang="en-US" sz="3200" b="1" i="0" kern="1200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200" b="1" i="0" kern="1200" dirty="0" err="1">
                <a:solidFill>
                  <a:schemeClr val="bg2"/>
                </a:solidFill>
                <a:latin typeface="+mj-lt"/>
                <a:ea typeface="+mj-ea"/>
                <a:cs typeface="+mj-cs"/>
              </a:rPr>
              <a:t>наставе</a:t>
            </a:r>
            <a:endParaRPr lang="en-US" sz="3200" b="1" i="0" kern="1200" dirty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68C1326-752B-4B1C-930E-206BFEF93296}"/>
              </a:ext>
            </a:extLst>
          </p:cNvPr>
          <p:cNvSpPr txBox="1"/>
          <p:nvPr/>
        </p:nvSpPr>
        <p:spPr>
          <a:xfrm>
            <a:off x="554751" y="2774934"/>
            <a:ext cx="264045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sz="1400" dirty="0"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Постер </a:t>
            </a:r>
          </a:p>
          <a:p>
            <a:pPr algn="ctr"/>
            <a:r>
              <a:rPr lang="sr-Cyrl-RS" sz="1400" dirty="0"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„Да ме бактерије напале не би, како да бринем о себи“</a:t>
            </a:r>
            <a:endParaRPr lang="en-US" sz="140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F25A979-DAC3-47CA-9642-189790499331}"/>
              </a:ext>
            </a:extLst>
          </p:cNvPr>
          <p:cNvSpPr txBox="1"/>
          <p:nvPr/>
        </p:nvSpPr>
        <p:spPr>
          <a:xfrm>
            <a:off x="4823772" y="1739467"/>
            <a:ext cx="202618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sr-Cyrl-RS" sz="1400" dirty="0">
                <a:hlinkClick r:id="rId7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Пано </a:t>
            </a:r>
          </a:p>
          <a:p>
            <a:pPr algn="ctr"/>
            <a:r>
              <a:rPr lang="sr-Cyrl-RS" sz="1400" dirty="0">
                <a:hlinkClick r:id="rId7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„Моје лоше навике“</a:t>
            </a:r>
            <a:endParaRPr lang="en-US" sz="14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3B626F6-6E6D-48F1-AFA3-E7B85F0BA0BA}"/>
              </a:ext>
            </a:extLst>
          </p:cNvPr>
          <p:cNvSpPr txBox="1"/>
          <p:nvPr/>
        </p:nvSpPr>
        <p:spPr>
          <a:xfrm>
            <a:off x="8140258" y="2763210"/>
            <a:ext cx="26404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sz="1400" dirty="0">
                <a:hlinkClick r:id="rId5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Постер</a:t>
            </a:r>
            <a:r>
              <a:rPr lang="sr-Cyrl-RS" sz="1400" dirty="0">
                <a:solidFill>
                  <a:srgbClr val="8F8F8F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 </a:t>
            </a:r>
          </a:p>
          <a:p>
            <a:pPr algn="ctr"/>
            <a:r>
              <a:rPr lang="sr-Cyrl-RS" sz="1400" dirty="0">
                <a:hlinkClick r:id="rId5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„Бактерије на телефону“</a:t>
            </a:r>
            <a:endParaRPr lang="en-US" sz="14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DAA03CC-E374-443C-A559-4A0B60962224}"/>
              </a:ext>
            </a:extLst>
          </p:cNvPr>
          <p:cNvSpPr txBox="1"/>
          <p:nvPr/>
        </p:nvSpPr>
        <p:spPr>
          <a:xfrm>
            <a:off x="3988836" y="3729041"/>
            <a:ext cx="38960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sz="1400" dirty="0">
                <a:hlinkClick r:id="rId9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Филм „</a:t>
            </a:r>
            <a:r>
              <a:rPr lang="sr-Cyrl-RS" sz="1400" dirty="0" err="1">
                <a:hlinkClick r:id="rId9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Профилактичка</a:t>
            </a:r>
            <a:r>
              <a:rPr lang="sr-Cyrl-RS" sz="1400" dirty="0">
                <a:hlinkClick r:id="rId9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 дезинфекција“</a:t>
            </a:r>
            <a:endParaRPr lang="en-US" sz="1400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1EE34057-4FC8-41BE-AC59-3A02B9EFE9E8}"/>
              </a:ext>
            </a:extLst>
          </p:cNvPr>
          <p:cNvGrpSpPr/>
          <p:nvPr/>
        </p:nvGrpSpPr>
        <p:grpSpPr>
          <a:xfrm>
            <a:off x="4612329" y="2373476"/>
            <a:ext cx="2608128" cy="1302687"/>
            <a:chOff x="4612329" y="2373476"/>
            <a:chExt cx="2608128" cy="1302687"/>
          </a:xfrm>
        </p:grpSpPr>
        <p:pic>
          <p:nvPicPr>
            <p:cNvPr id="10" name="Picture 9" descr="A picture containing text&#10;&#10;Description automatically generated">
              <a:hlinkClick r:id="rId9"/>
              <a:extLst>
                <a:ext uri="{FF2B5EF4-FFF2-40B4-BE49-F238E27FC236}">
                  <a16:creationId xmlns:a16="http://schemas.microsoft.com/office/drawing/2014/main" id="{A32F5C4D-C3C1-498F-854D-0AFA5CC56365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12329" y="2373476"/>
              <a:ext cx="2608128" cy="1302687"/>
            </a:xfrm>
            <a:prstGeom prst="rect">
              <a:avLst/>
            </a:prstGeom>
          </p:spPr>
        </p:pic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5973F952-0822-4681-8D43-AF0063193D98}"/>
                </a:ext>
              </a:extLst>
            </p:cNvPr>
            <p:cNvSpPr/>
            <p:nvPr/>
          </p:nvSpPr>
          <p:spPr>
            <a:xfrm>
              <a:off x="4612329" y="2373476"/>
              <a:ext cx="838560" cy="636571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r-Cyrl-RS" sz="1050" b="1" dirty="0">
                  <a:solidFill>
                    <a:schemeClr val="tx1"/>
                  </a:solidFill>
                  <a:cs typeface="Aharoni" panose="020B0604020202020204" pitchFamily="2" charset="-79"/>
                </a:rPr>
                <a:t>Нисмо сви лоши</a:t>
              </a:r>
              <a:r>
                <a:rPr lang="sr-Cyrl-RS" sz="800" dirty="0"/>
                <a:t>!</a:t>
              </a:r>
              <a:endParaRPr lang="en-US" sz="800" dirty="0"/>
            </a:p>
          </p:txBody>
        </p:sp>
      </p:grpSp>
    </p:spTree>
    <p:extLst>
      <p:ext uri="{BB962C8B-B14F-4D97-AF65-F5344CB8AC3E}">
        <p14:creationId xmlns:p14="http://schemas.microsoft.com/office/powerpoint/2010/main" val="13509593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Rectangle 134">
            <a:extLst>
              <a:ext uri="{FF2B5EF4-FFF2-40B4-BE49-F238E27FC236}">
                <a16:creationId xmlns:a16="http://schemas.microsoft.com/office/drawing/2014/main" id="{89EA2611-DCBA-4E97-A2B2-9A466E76BDA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7" name="Freeform 5">
            <a:extLst>
              <a:ext uri="{FF2B5EF4-FFF2-40B4-BE49-F238E27FC236}">
                <a16:creationId xmlns:a16="http://schemas.microsoft.com/office/drawing/2014/main" id="{BBC615D1-6E12-40EF-915B-316CFDB550D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0" y="794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</p:sp>
      <p:sp>
        <p:nvSpPr>
          <p:cNvPr id="139" name="Freeform 5">
            <a:extLst>
              <a:ext uri="{FF2B5EF4-FFF2-40B4-BE49-F238E27FC236}">
                <a16:creationId xmlns:a16="http://schemas.microsoft.com/office/drawing/2014/main" id="{B9797D36-DE1E-47CD-881A-6C1F5828261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5922489">
            <a:off x="5376762" y="1826078"/>
            <a:ext cx="3299407" cy="440924"/>
          </a:xfrm>
          <a:custGeom>
            <a:avLst/>
            <a:gdLst/>
            <a:ahLst/>
            <a:cxnLst/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</p:spPr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1ED26C1-F204-4154-94FB-DBE2FA618F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147" y="522736"/>
            <a:ext cx="6072776" cy="162232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sr-Cyrl-RS" sz="2400" b="1" dirty="0">
                <a:solidFill>
                  <a:srgbClr val="FFFFFF"/>
                </a:solidFill>
              </a:rPr>
              <a:t>2. Хемија – угледна активност</a:t>
            </a:r>
            <a:br>
              <a:rPr lang="sr-Cyrl-RS" sz="2400" b="1" dirty="0">
                <a:solidFill>
                  <a:srgbClr val="FFFFFF"/>
                </a:solidFill>
              </a:rPr>
            </a:br>
            <a:r>
              <a:rPr lang="sr-Cyrl-RS" sz="2400" b="1" dirty="0">
                <a:solidFill>
                  <a:srgbClr val="FFFFFF"/>
                </a:solidFill>
              </a:rPr>
              <a:t/>
            </a:r>
            <a:br>
              <a:rPr lang="sr-Cyrl-RS" sz="2400" b="1" dirty="0">
                <a:solidFill>
                  <a:srgbClr val="FFFFFF"/>
                </a:solidFill>
              </a:rPr>
            </a:br>
            <a:r>
              <a:rPr lang="sr-Cyrl-RS" sz="2400" b="1" dirty="0">
                <a:solidFill>
                  <a:srgbClr val="FFFFFF"/>
                </a:solidFill>
              </a:rPr>
              <a:t>Бактерије у функцији заштите животне средине</a:t>
            </a:r>
            <a:endParaRPr lang="en-US" sz="2400" b="1" dirty="0">
              <a:solidFill>
                <a:srgbClr val="FFFFFF"/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AAF8F68A-1A83-42AD-9C27-1AFB9140B9C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3"/>
          <a:stretch/>
        </p:blipFill>
        <p:spPr bwMode="auto">
          <a:xfrm>
            <a:off x="6879049" y="480060"/>
            <a:ext cx="4825273" cy="2948940"/>
          </a:xfrm>
          <a:custGeom>
            <a:avLst/>
            <a:gdLst/>
            <a:ahLst/>
            <a:cxnLst/>
            <a:rect l="l" t="t" r="r" b="b"/>
            <a:pathLst>
              <a:path w="4825273" h="2948940">
                <a:moveTo>
                  <a:pt x="0" y="0"/>
                </a:moveTo>
                <a:lnTo>
                  <a:pt x="2646616" y="0"/>
                </a:lnTo>
                <a:lnTo>
                  <a:pt x="4664497" y="0"/>
                </a:lnTo>
                <a:lnTo>
                  <a:pt x="4825273" y="0"/>
                </a:lnTo>
                <a:lnTo>
                  <a:pt x="4825273" y="2948940"/>
                </a:lnTo>
                <a:lnTo>
                  <a:pt x="221394" y="2948940"/>
                </a:lnTo>
                <a:lnTo>
                  <a:pt x="221394" y="2876858"/>
                </a:lnTo>
                <a:lnTo>
                  <a:pt x="222335" y="2750941"/>
                </a:lnTo>
                <a:lnTo>
                  <a:pt x="221394" y="2623814"/>
                </a:lnTo>
                <a:lnTo>
                  <a:pt x="219512" y="2494871"/>
                </a:lnTo>
                <a:lnTo>
                  <a:pt x="217787" y="2365928"/>
                </a:lnTo>
                <a:lnTo>
                  <a:pt x="214023" y="2235169"/>
                </a:lnTo>
                <a:lnTo>
                  <a:pt x="210103" y="2103199"/>
                </a:lnTo>
                <a:lnTo>
                  <a:pt x="205555" y="1971229"/>
                </a:lnTo>
                <a:lnTo>
                  <a:pt x="199125" y="1838048"/>
                </a:lnTo>
                <a:lnTo>
                  <a:pt x="191441" y="1703656"/>
                </a:lnTo>
                <a:lnTo>
                  <a:pt x="184071" y="1568660"/>
                </a:lnTo>
                <a:lnTo>
                  <a:pt x="174662" y="1433663"/>
                </a:lnTo>
                <a:lnTo>
                  <a:pt x="163371" y="1296850"/>
                </a:lnTo>
                <a:lnTo>
                  <a:pt x="152080" y="1161853"/>
                </a:lnTo>
                <a:lnTo>
                  <a:pt x="139063" y="1024435"/>
                </a:lnTo>
                <a:lnTo>
                  <a:pt x="124793" y="886411"/>
                </a:lnTo>
                <a:lnTo>
                  <a:pt x="109738" y="750203"/>
                </a:lnTo>
                <a:lnTo>
                  <a:pt x="92174" y="612180"/>
                </a:lnTo>
                <a:lnTo>
                  <a:pt x="73356" y="474761"/>
                </a:lnTo>
                <a:lnTo>
                  <a:pt x="54694" y="336738"/>
                </a:lnTo>
                <a:lnTo>
                  <a:pt x="32897" y="199320"/>
                </a:lnTo>
                <a:lnTo>
                  <a:pt x="10628" y="62507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1" name="Rectangle 140">
            <a:extLst>
              <a:ext uri="{FF2B5EF4-FFF2-40B4-BE49-F238E27FC236}">
                <a16:creationId xmlns:a16="http://schemas.microsoft.com/office/drawing/2014/main" id="{4A2FAF1F-F462-46AF-A9E6-CC93C4E2C35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3" name="Oval 142">
            <a:extLst>
              <a:ext uri="{FF2B5EF4-FFF2-40B4-BE49-F238E27FC236}">
                <a16:creationId xmlns:a16="http://schemas.microsoft.com/office/drawing/2014/main" id="{7146BED8-BAE9-42C5-A3DD-7B946445DB8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1000"/>
                </a:schemeClr>
              </a:gs>
              <a:gs pos="75000">
                <a:schemeClr val="accent5">
                  <a:alpha val="0"/>
                </a:schemeClr>
              </a:gs>
              <a:gs pos="36000">
                <a:schemeClr val="accent5"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5" name="Oval 144">
            <a:extLst>
              <a:ext uri="{FF2B5EF4-FFF2-40B4-BE49-F238E27FC236}">
                <a16:creationId xmlns:a16="http://schemas.microsoft.com/office/drawing/2014/main" id="{15765FE8-B62F-41E4-A73C-74C91A8FD94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8000"/>
                </a:schemeClr>
              </a:gs>
              <a:gs pos="72000">
                <a:schemeClr val="accent5">
                  <a:alpha val="0"/>
                </a:schemeClr>
              </a:gs>
              <a:gs pos="36000">
                <a:schemeClr val="accent5"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A56415-4B38-42F4-A960-57F37DB291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147" y="1484416"/>
            <a:ext cx="6260902" cy="3811740"/>
          </a:xfrm>
        </p:spPr>
        <p:txBody>
          <a:bodyPr anchor="ctr">
            <a:norm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ru-RU" dirty="0">
                <a:solidFill>
                  <a:srgbClr val="FFFFFF"/>
                </a:solidFill>
                <a:latin typeface="Helvetica Neue"/>
              </a:rPr>
              <a:t>О </a:t>
            </a:r>
            <a:r>
              <a:rPr lang="ru-RU" b="0" i="0" dirty="0">
                <a:solidFill>
                  <a:srgbClr val="FFFFFF"/>
                </a:solidFill>
                <a:effectLst/>
                <a:latin typeface="Helvetica Neue"/>
              </a:rPr>
              <a:t>бактеријама у функцији заштите животне средине ученицима је предавање одржала Биљана Миливојевић, наставник хемијске групе предмета. Кроз предавање о поступцима пречишћавања отпадних вода, она је указала на значај и улогу бактерија у процесу кружења материја у природи.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BC1185E-2F74-4700-BF5F-4DF2AD76FB2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3"/>
          <a:stretch/>
        </p:blipFill>
        <p:spPr>
          <a:xfrm>
            <a:off x="6774510" y="3429000"/>
            <a:ext cx="4929808" cy="2948940"/>
          </a:xfrm>
          <a:custGeom>
            <a:avLst/>
            <a:gdLst/>
            <a:ahLst/>
            <a:cxnLst/>
            <a:rect l="l" t="t" r="r" b="b"/>
            <a:pathLst>
              <a:path w="4929808" h="2948940">
                <a:moveTo>
                  <a:pt x="325929" y="0"/>
                </a:moveTo>
                <a:lnTo>
                  <a:pt x="4929808" y="0"/>
                </a:lnTo>
                <a:lnTo>
                  <a:pt x="4929808" y="2948940"/>
                </a:lnTo>
                <a:lnTo>
                  <a:pt x="4769032" y="2948940"/>
                </a:lnTo>
                <a:lnTo>
                  <a:pt x="2751151" y="2948940"/>
                </a:lnTo>
                <a:lnTo>
                  <a:pt x="0" y="2948940"/>
                </a:lnTo>
                <a:lnTo>
                  <a:pt x="0" y="2948045"/>
                </a:lnTo>
                <a:lnTo>
                  <a:pt x="103291" y="2948045"/>
                </a:lnTo>
                <a:lnTo>
                  <a:pt x="112340" y="2889373"/>
                </a:lnTo>
                <a:lnTo>
                  <a:pt x="123631" y="2813097"/>
                </a:lnTo>
                <a:lnTo>
                  <a:pt x="135550" y="2722292"/>
                </a:lnTo>
                <a:lnTo>
                  <a:pt x="149820" y="2614536"/>
                </a:lnTo>
                <a:lnTo>
                  <a:pt x="164875" y="2495279"/>
                </a:lnTo>
                <a:lnTo>
                  <a:pt x="180714" y="2360888"/>
                </a:lnTo>
                <a:lnTo>
                  <a:pt x="197494" y="2214389"/>
                </a:lnTo>
                <a:lnTo>
                  <a:pt x="214273" y="2055177"/>
                </a:lnTo>
                <a:lnTo>
                  <a:pt x="231367" y="1885675"/>
                </a:lnTo>
                <a:lnTo>
                  <a:pt x="247205" y="1702854"/>
                </a:lnTo>
                <a:lnTo>
                  <a:pt x="262417" y="1511558"/>
                </a:lnTo>
                <a:lnTo>
                  <a:pt x="276217" y="1309365"/>
                </a:lnTo>
                <a:lnTo>
                  <a:pt x="289390" y="1098697"/>
                </a:lnTo>
                <a:lnTo>
                  <a:pt x="301779" y="878949"/>
                </a:lnTo>
                <a:lnTo>
                  <a:pt x="306170" y="766351"/>
                </a:lnTo>
                <a:lnTo>
                  <a:pt x="311031" y="651331"/>
                </a:lnTo>
                <a:lnTo>
                  <a:pt x="315579" y="534495"/>
                </a:lnTo>
                <a:lnTo>
                  <a:pt x="318558" y="417054"/>
                </a:lnTo>
                <a:lnTo>
                  <a:pt x="321224" y="297191"/>
                </a:lnTo>
                <a:lnTo>
                  <a:pt x="324047" y="176118"/>
                </a:lnTo>
                <a:lnTo>
                  <a:pt x="325929" y="52623"/>
                </a:lnTo>
                <a:close/>
              </a:path>
            </a:pathLst>
          </a:custGeom>
        </p:spPr>
      </p:pic>
      <p:pic>
        <p:nvPicPr>
          <p:cNvPr id="10" name="Picture 9" descr="Презентација&#10;">
            <a:hlinkClick r:id="rId5"/>
            <a:extLst>
              <a:ext uri="{FF2B5EF4-FFF2-40B4-BE49-F238E27FC236}">
                <a16:creationId xmlns:a16="http://schemas.microsoft.com/office/drawing/2014/main" id="{1CA1A24B-4446-4BC4-A63F-11D278DD6B8A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1165" y="4483099"/>
            <a:ext cx="1232417" cy="94259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ECC12CD-2C47-4F42-A2D9-5E1352BE0F57}"/>
              </a:ext>
            </a:extLst>
          </p:cNvPr>
          <p:cNvSpPr txBox="1"/>
          <p:nvPr/>
        </p:nvSpPr>
        <p:spPr>
          <a:xfrm>
            <a:off x="3058343" y="5469999"/>
            <a:ext cx="316740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sz="1400" dirty="0">
                <a:hlinkClick r:id="rId5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Презентација „Бактерије у </a:t>
            </a:r>
            <a:r>
              <a:rPr lang="sr-Cyrl-RS" sz="1400" dirty="0" err="1">
                <a:hlinkClick r:id="rId5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фукцији</a:t>
            </a:r>
            <a:r>
              <a:rPr lang="sr-Cyrl-RS" sz="1400" dirty="0">
                <a:hlinkClick r:id="rId5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 </a:t>
            </a:r>
            <a:r>
              <a:rPr lang="sr-Cyrl-RS" sz="1400" dirty="0" err="1">
                <a:hlinkClick r:id="rId5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заштие</a:t>
            </a:r>
            <a:r>
              <a:rPr lang="sr-Cyrl-RS" sz="1400" dirty="0">
                <a:hlinkClick r:id="rId5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 животне средине</a:t>
            </a:r>
            <a:endParaRPr lang="en-US" sz="1400" dirty="0"/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2ED9600E-AE77-4E1D-B64B-871B3D4AFA7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85026836"/>
              </p:ext>
            </p:extLst>
          </p:nvPr>
        </p:nvGraphicFramePr>
        <p:xfrm>
          <a:off x="1550280" y="4823494"/>
          <a:ext cx="1457655" cy="15492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9" name="Document" showAsIcon="1" r:id="rId7" imgW="914400" imgH="792417" progId="Word.Document.12">
                  <p:embed/>
                </p:oleObj>
              </mc:Choice>
              <mc:Fallback>
                <p:oleObj name="Document" showAsIcon="1" r:id="rId7" imgW="914400" imgH="79241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550280" y="4823494"/>
                        <a:ext cx="1457655" cy="15492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9276664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Rectangle 134">
            <a:extLst>
              <a:ext uri="{FF2B5EF4-FFF2-40B4-BE49-F238E27FC236}">
                <a16:creationId xmlns:a16="http://schemas.microsoft.com/office/drawing/2014/main" id="{89EA2611-DCBA-4E97-A2B2-9A466E76BDA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7" name="Freeform 5">
            <a:extLst>
              <a:ext uri="{FF2B5EF4-FFF2-40B4-BE49-F238E27FC236}">
                <a16:creationId xmlns:a16="http://schemas.microsoft.com/office/drawing/2014/main" id="{BBC615D1-6E12-40EF-915B-316CFDB550D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0" y="794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</p:sp>
      <p:sp>
        <p:nvSpPr>
          <p:cNvPr id="139" name="Freeform 5">
            <a:extLst>
              <a:ext uri="{FF2B5EF4-FFF2-40B4-BE49-F238E27FC236}">
                <a16:creationId xmlns:a16="http://schemas.microsoft.com/office/drawing/2014/main" id="{B9797D36-DE1E-47CD-881A-6C1F5828261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5922489">
            <a:off x="5376762" y="1826078"/>
            <a:ext cx="3299407" cy="440924"/>
          </a:xfrm>
          <a:custGeom>
            <a:avLst/>
            <a:gdLst/>
            <a:ahLst/>
            <a:cxnLst/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</p:spPr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1ED26C1-F204-4154-94FB-DBE2FA618F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0918" y="383264"/>
            <a:ext cx="6072776" cy="162232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sr-Cyrl-RS" sz="2400" b="1" dirty="0">
                <a:solidFill>
                  <a:srgbClr val="FFFFFF"/>
                </a:solidFill>
              </a:rPr>
              <a:t>3. Патологија</a:t>
            </a:r>
            <a:br>
              <a:rPr lang="sr-Cyrl-RS" sz="2400" b="1" dirty="0">
                <a:solidFill>
                  <a:srgbClr val="FFFFFF"/>
                </a:solidFill>
              </a:rPr>
            </a:br>
            <a:r>
              <a:rPr lang="sr-Cyrl-RS" sz="2400" b="1" dirty="0">
                <a:solidFill>
                  <a:srgbClr val="FFFFFF"/>
                </a:solidFill>
              </a:rPr>
              <a:t/>
            </a:r>
            <a:br>
              <a:rPr lang="sr-Cyrl-RS" sz="2400" b="1" dirty="0">
                <a:solidFill>
                  <a:srgbClr val="FFFFFF"/>
                </a:solidFill>
              </a:rPr>
            </a:br>
            <a:r>
              <a:rPr lang="sr-Cyrl-RS" sz="2400" b="1" dirty="0">
                <a:solidFill>
                  <a:srgbClr val="FFFFFF"/>
                </a:solidFill>
              </a:rPr>
              <a:t>„Антракс“</a:t>
            </a:r>
            <a:endParaRPr lang="en-US" sz="2400" b="1" dirty="0">
              <a:solidFill>
                <a:srgbClr val="FFFFFF"/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AAF8F68A-1A83-42AD-9C27-1AFB9140B9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79049" y="480060"/>
            <a:ext cx="4825273" cy="2948940"/>
          </a:xfrm>
          <a:custGeom>
            <a:avLst/>
            <a:gdLst/>
            <a:ahLst/>
            <a:cxnLst/>
            <a:rect l="l" t="t" r="r" b="b"/>
            <a:pathLst>
              <a:path w="4825273" h="2948940">
                <a:moveTo>
                  <a:pt x="0" y="0"/>
                </a:moveTo>
                <a:lnTo>
                  <a:pt x="2646616" y="0"/>
                </a:lnTo>
                <a:lnTo>
                  <a:pt x="4664497" y="0"/>
                </a:lnTo>
                <a:lnTo>
                  <a:pt x="4825273" y="0"/>
                </a:lnTo>
                <a:lnTo>
                  <a:pt x="4825273" y="2948940"/>
                </a:lnTo>
                <a:lnTo>
                  <a:pt x="221394" y="2948940"/>
                </a:lnTo>
                <a:lnTo>
                  <a:pt x="221394" y="2876858"/>
                </a:lnTo>
                <a:lnTo>
                  <a:pt x="222335" y="2750941"/>
                </a:lnTo>
                <a:lnTo>
                  <a:pt x="221394" y="2623814"/>
                </a:lnTo>
                <a:lnTo>
                  <a:pt x="219512" y="2494871"/>
                </a:lnTo>
                <a:lnTo>
                  <a:pt x="217787" y="2365928"/>
                </a:lnTo>
                <a:lnTo>
                  <a:pt x="214023" y="2235169"/>
                </a:lnTo>
                <a:lnTo>
                  <a:pt x="210103" y="2103199"/>
                </a:lnTo>
                <a:lnTo>
                  <a:pt x="205555" y="1971229"/>
                </a:lnTo>
                <a:lnTo>
                  <a:pt x="199125" y="1838048"/>
                </a:lnTo>
                <a:lnTo>
                  <a:pt x="191441" y="1703656"/>
                </a:lnTo>
                <a:lnTo>
                  <a:pt x="184071" y="1568660"/>
                </a:lnTo>
                <a:lnTo>
                  <a:pt x="174662" y="1433663"/>
                </a:lnTo>
                <a:lnTo>
                  <a:pt x="163371" y="1296850"/>
                </a:lnTo>
                <a:lnTo>
                  <a:pt x="152080" y="1161853"/>
                </a:lnTo>
                <a:lnTo>
                  <a:pt x="139063" y="1024435"/>
                </a:lnTo>
                <a:lnTo>
                  <a:pt x="124793" y="886411"/>
                </a:lnTo>
                <a:lnTo>
                  <a:pt x="109738" y="750203"/>
                </a:lnTo>
                <a:lnTo>
                  <a:pt x="92174" y="612180"/>
                </a:lnTo>
                <a:lnTo>
                  <a:pt x="73356" y="474761"/>
                </a:lnTo>
                <a:lnTo>
                  <a:pt x="54694" y="336738"/>
                </a:lnTo>
                <a:lnTo>
                  <a:pt x="32897" y="199320"/>
                </a:lnTo>
                <a:lnTo>
                  <a:pt x="10628" y="62507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1" name="Rectangle 140">
            <a:extLst>
              <a:ext uri="{FF2B5EF4-FFF2-40B4-BE49-F238E27FC236}">
                <a16:creationId xmlns:a16="http://schemas.microsoft.com/office/drawing/2014/main" id="{4A2FAF1F-F462-46AF-A9E6-CC93C4E2C35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3" name="Oval 142">
            <a:extLst>
              <a:ext uri="{FF2B5EF4-FFF2-40B4-BE49-F238E27FC236}">
                <a16:creationId xmlns:a16="http://schemas.microsoft.com/office/drawing/2014/main" id="{7146BED8-BAE9-42C5-A3DD-7B946445DB8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1000"/>
                </a:schemeClr>
              </a:gs>
              <a:gs pos="75000">
                <a:schemeClr val="accent5">
                  <a:alpha val="0"/>
                </a:schemeClr>
              </a:gs>
              <a:gs pos="36000">
                <a:schemeClr val="accent5"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5" name="Oval 144">
            <a:extLst>
              <a:ext uri="{FF2B5EF4-FFF2-40B4-BE49-F238E27FC236}">
                <a16:creationId xmlns:a16="http://schemas.microsoft.com/office/drawing/2014/main" id="{15765FE8-B62F-41E4-A73C-74C91A8FD94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8000"/>
                </a:schemeClr>
              </a:gs>
              <a:gs pos="72000">
                <a:schemeClr val="accent5">
                  <a:alpha val="0"/>
                </a:schemeClr>
              </a:gs>
              <a:gs pos="36000">
                <a:schemeClr val="accent5"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A56415-4B38-42F4-A960-57F37DB291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0914" y="1311729"/>
            <a:ext cx="5915818" cy="3811740"/>
          </a:xfrm>
        </p:spPr>
        <p:txBody>
          <a:bodyPr anchor="ctr">
            <a:norm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ru-RU" b="0" i="0" dirty="0">
                <a:solidFill>
                  <a:schemeClr val="tx1"/>
                </a:solidFill>
                <a:effectLst/>
                <a:latin typeface="Helvetica Neue"/>
              </a:rPr>
              <a:t>Са особинама патогених бактерија, као и њиховим деловањем на организам, упознали су нас вршњачки едукатори Анђела Миловановић, Ивана Вучинић, ученице одељења III-2, смера ветеринарски техничар. Оне су завршиле први дан тематске наставе тако што су представиле заразну болест - зоонозу, антракс. Ментор је била Љиљана Тошић, наставник ветеринарске групе предмета .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BC1185E-2F74-4700-BF5F-4DF2AD76FB25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74510" y="3429000"/>
            <a:ext cx="4929808" cy="2948940"/>
          </a:xfrm>
          <a:custGeom>
            <a:avLst/>
            <a:gdLst/>
            <a:ahLst/>
            <a:cxnLst/>
            <a:rect l="l" t="t" r="r" b="b"/>
            <a:pathLst>
              <a:path w="4929808" h="2948940">
                <a:moveTo>
                  <a:pt x="325929" y="0"/>
                </a:moveTo>
                <a:lnTo>
                  <a:pt x="4929808" y="0"/>
                </a:lnTo>
                <a:lnTo>
                  <a:pt x="4929808" y="2948940"/>
                </a:lnTo>
                <a:lnTo>
                  <a:pt x="4769032" y="2948940"/>
                </a:lnTo>
                <a:lnTo>
                  <a:pt x="2751151" y="2948940"/>
                </a:lnTo>
                <a:lnTo>
                  <a:pt x="0" y="2948940"/>
                </a:lnTo>
                <a:lnTo>
                  <a:pt x="0" y="2948045"/>
                </a:lnTo>
                <a:lnTo>
                  <a:pt x="103291" y="2948045"/>
                </a:lnTo>
                <a:lnTo>
                  <a:pt x="112340" y="2889373"/>
                </a:lnTo>
                <a:lnTo>
                  <a:pt x="123631" y="2813097"/>
                </a:lnTo>
                <a:lnTo>
                  <a:pt x="135550" y="2722292"/>
                </a:lnTo>
                <a:lnTo>
                  <a:pt x="149820" y="2614536"/>
                </a:lnTo>
                <a:lnTo>
                  <a:pt x="164875" y="2495279"/>
                </a:lnTo>
                <a:lnTo>
                  <a:pt x="180714" y="2360888"/>
                </a:lnTo>
                <a:lnTo>
                  <a:pt x="197494" y="2214389"/>
                </a:lnTo>
                <a:lnTo>
                  <a:pt x="214273" y="2055177"/>
                </a:lnTo>
                <a:lnTo>
                  <a:pt x="231367" y="1885675"/>
                </a:lnTo>
                <a:lnTo>
                  <a:pt x="247205" y="1702854"/>
                </a:lnTo>
                <a:lnTo>
                  <a:pt x="262417" y="1511558"/>
                </a:lnTo>
                <a:lnTo>
                  <a:pt x="276217" y="1309365"/>
                </a:lnTo>
                <a:lnTo>
                  <a:pt x="289390" y="1098697"/>
                </a:lnTo>
                <a:lnTo>
                  <a:pt x="301779" y="878949"/>
                </a:lnTo>
                <a:lnTo>
                  <a:pt x="306170" y="766351"/>
                </a:lnTo>
                <a:lnTo>
                  <a:pt x="311031" y="651331"/>
                </a:lnTo>
                <a:lnTo>
                  <a:pt x="315579" y="534495"/>
                </a:lnTo>
                <a:lnTo>
                  <a:pt x="318558" y="417054"/>
                </a:lnTo>
                <a:lnTo>
                  <a:pt x="321224" y="297191"/>
                </a:lnTo>
                <a:lnTo>
                  <a:pt x="324047" y="176118"/>
                </a:lnTo>
                <a:lnTo>
                  <a:pt x="325929" y="52623"/>
                </a:lnTo>
                <a:close/>
              </a:path>
            </a:pathLst>
          </a:cu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4D1777C-3E81-42A5-B88B-07143C52A121}"/>
              </a:ext>
            </a:extLst>
          </p:cNvPr>
          <p:cNvSpPr txBox="1"/>
          <p:nvPr/>
        </p:nvSpPr>
        <p:spPr>
          <a:xfrm>
            <a:off x="3397268" y="5647604"/>
            <a:ext cx="31674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sz="1400" dirty="0">
                <a:hlinkClick r:id="rId5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Презентација</a:t>
            </a:r>
          </a:p>
          <a:p>
            <a:pPr algn="ctr"/>
            <a:r>
              <a:rPr lang="sr-Cyrl-RS" sz="1400" dirty="0">
                <a:hlinkClick r:id="rId5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 „Антракс“</a:t>
            </a:r>
            <a:endParaRPr lang="en-US" sz="1400" dirty="0"/>
          </a:p>
        </p:txBody>
      </p:sp>
      <p:pic>
        <p:nvPicPr>
          <p:cNvPr id="14" name="Picture 13" descr="Diagram, shape&#10;&#10;Description automatically generated">
            <a:hlinkClick r:id="rId5"/>
            <a:extLst>
              <a:ext uri="{FF2B5EF4-FFF2-40B4-BE49-F238E27FC236}">
                <a16:creationId xmlns:a16="http://schemas.microsoft.com/office/drawing/2014/main" id="{20C5629C-8A15-4395-A111-710EBF5AEB6A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05773" y="4773604"/>
            <a:ext cx="1350395" cy="906309"/>
          </a:xfrm>
          <a:prstGeom prst="rect">
            <a:avLst/>
          </a:prstGeom>
        </p:spPr>
      </p:pic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A1EF4265-BAAE-4126-8A77-DDE2137B9E6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61286453"/>
              </p:ext>
            </p:extLst>
          </p:nvPr>
        </p:nvGraphicFramePr>
        <p:xfrm>
          <a:off x="2667888" y="5016028"/>
          <a:ext cx="1450054" cy="13277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05" name="Document" showAsIcon="1" r:id="rId7" imgW="914400" imgH="792417" progId="Word.Document.8">
                  <p:embed/>
                </p:oleObj>
              </mc:Choice>
              <mc:Fallback>
                <p:oleObj name="Document" showAsIcon="1" r:id="rId7" imgW="914400" imgH="792417" progId="Word.Documen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667888" y="5016028"/>
                        <a:ext cx="1450054" cy="132777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6" name="Picture 15" descr="Diagram, shape&#10;&#10;Description automatically generated">
            <a:hlinkClick r:id="rId5"/>
            <a:extLst>
              <a:ext uri="{FF2B5EF4-FFF2-40B4-BE49-F238E27FC236}">
                <a16:creationId xmlns:a16="http://schemas.microsoft.com/office/drawing/2014/main" id="{9E5DB47C-0D11-4FD5-B996-3204083E1AE4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05773" y="4762500"/>
            <a:ext cx="1350395" cy="906309"/>
          </a:xfrm>
          <a:prstGeom prst="rect">
            <a:avLst/>
          </a:prstGeom>
        </p:spPr>
      </p:pic>
      <p:pic>
        <p:nvPicPr>
          <p:cNvPr id="7" name="Picture 6" descr="Graphical user interface&#10;&#10;Description automatically generated">
            <a:hlinkClick r:id="rId9"/>
            <a:extLst>
              <a:ext uri="{FF2B5EF4-FFF2-40B4-BE49-F238E27FC236}">
                <a16:creationId xmlns:a16="http://schemas.microsoft.com/office/drawing/2014/main" id="{2AC4699B-580A-4C13-A69B-D88EF14AC316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2782" y="4812211"/>
            <a:ext cx="1366144" cy="97267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D1B0432-C025-4735-8EB8-75061AD6B80A}"/>
              </a:ext>
            </a:extLst>
          </p:cNvPr>
          <p:cNvSpPr txBox="1"/>
          <p:nvPr/>
        </p:nvSpPr>
        <p:spPr>
          <a:xfrm>
            <a:off x="1128510" y="5784883"/>
            <a:ext cx="12553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1400" dirty="0">
                <a:hlinkClick r:id="rId9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Постер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04807787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441</TotalTime>
  <Words>811</Words>
  <Application>Microsoft Office PowerPoint</Application>
  <PresentationFormat>Widescreen</PresentationFormat>
  <Paragraphs>74</Paragraphs>
  <Slides>18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7" baseType="lpstr">
      <vt:lpstr>Aharoni</vt:lpstr>
      <vt:lpstr>Arial</vt:lpstr>
      <vt:lpstr>Calibri</vt:lpstr>
      <vt:lpstr>Century Gothic</vt:lpstr>
      <vt:lpstr>Helvetica Neue</vt:lpstr>
      <vt:lpstr>Times New Roman</vt:lpstr>
      <vt:lpstr>Wingdings 3</vt:lpstr>
      <vt:lpstr>Ion Boardroom</vt:lpstr>
      <vt:lpstr>Document</vt:lpstr>
      <vt:lpstr>Невидљиви свет око нас- бактерије</vt:lpstr>
      <vt:lpstr>„Микроби су свуда, микроби су свемоћни микроби ће имати последњу реч“, Луј Пастер</vt:lpstr>
      <vt:lpstr>Настава је реализована 28. и 29. новембра 2019. године у одељењу II2, смер ветеринарски техничар.</vt:lpstr>
      <vt:lpstr>Први дан тематске наставе</vt:lpstr>
      <vt:lpstr>1. Епизоотиологија, хигијена и нега животиња,   рачунарство и информатика „Бактерије у школској клупи“ – пројектна настава</vt:lpstr>
      <vt:lpstr>Представљање радова ученика</vt:lpstr>
      <vt:lpstr>Продукти пројектне наставе</vt:lpstr>
      <vt:lpstr>2. Хемија – угледна активност  Бактерије у функцији заштите животне средине</vt:lpstr>
      <vt:lpstr>3. Патологија  „Антракс“</vt:lpstr>
      <vt:lpstr>Други дан тематске наставе</vt:lpstr>
      <vt:lpstr> 1. Патологија  „Туберкулоза“</vt:lpstr>
      <vt:lpstr>2. Математика  „Размножавање бактерија“ </vt:lpstr>
      <vt:lpstr>3. Српски језик и књижевност  „Жута гошћа у српској књижевности“ </vt:lpstr>
      <vt:lpstr>4. Енглески језик  The Plague (The Black Death)</vt:lpstr>
      <vt:lpstr>5. Епизоотиологија  „Имунитет“</vt:lpstr>
      <vt:lpstr>6. Биологија и фармакологија   „Антибиотици –  када и како их користити“</vt:lpstr>
      <vt:lpstr>Евалуација</vt:lpstr>
      <vt:lpstr>Како је све изгледало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Невидљиви свет око нас- бактерије</dc:title>
  <dc:creator>Violeta Ivkovic</dc:creator>
  <cp:lastModifiedBy>AleksaE</cp:lastModifiedBy>
  <cp:revision>44</cp:revision>
  <dcterms:created xsi:type="dcterms:W3CDTF">2020-11-23T18:42:08Z</dcterms:created>
  <dcterms:modified xsi:type="dcterms:W3CDTF">2021-01-18T09:55:19Z</dcterms:modified>
</cp:coreProperties>
</file>