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57" r:id="rId4"/>
    <p:sldId id="258" r:id="rId5"/>
    <p:sldId id="267" r:id="rId6"/>
    <p:sldId id="269" r:id="rId7"/>
    <p:sldId id="271" r:id="rId8"/>
    <p:sldId id="272" r:id="rId9"/>
    <p:sldId id="273" r:id="rId10"/>
    <p:sldId id="274" r:id="rId11"/>
    <p:sldId id="275" r:id="rId12"/>
    <p:sldId id="276" r:id="rId13"/>
    <p:sldId id="301" r:id="rId14"/>
    <p:sldId id="302" r:id="rId15"/>
    <p:sldId id="277" r:id="rId16"/>
    <p:sldId id="278" r:id="rId17"/>
    <p:sldId id="306" r:id="rId18"/>
    <p:sldId id="279" r:id="rId19"/>
    <p:sldId id="280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307" r:id="rId34"/>
    <p:sldId id="308" r:id="rId35"/>
    <p:sldId id="304" r:id="rId36"/>
    <p:sldId id="305" r:id="rId37"/>
    <p:sldId id="298" r:id="rId38"/>
    <p:sldId id="297" r:id="rId39"/>
    <p:sldId id="300" r:id="rId4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7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14E40-3896-437F-BE51-A495935737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sz="4800" b="1" dirty="0"/>
              <a:t>Пројекат „Уређење дворишта“</a:t>
            </a:r>
            <a:endParaRPr lang="en-US" sz="48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AA8AF4-CF0F-4452-8066-0A6929AF5D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762542"/>
          </a:xfrm>
        </p:spPr>
        <p:txBody>
          <a:bodyPr>
            <a:normAutofit fontScale="77500" lnSpcReduction="20000"/>
          </a:bodyPr>
          <a:lstStyle/>
          <a:p>
            <a:r>
              <a:rPr lang="sr-Cyrl-RS" sz="2800" b="1" dirty="0">
                <a:latin typeface="Segoe Script" panose="030B0504020000000003" pitchFamily="66" charset="0"/>
              </a:rPr>
              <a:t>П.У. „Бошко Буха“, </a:t>
            </a:r>
            <a:r>
              <a:rPr lang="sr-Cyrl-RS" sz="2800" b="1" dirty="0" err="1">
                <a:latin typeface="Segoe Script" panose="030B0504020000000003" pitchFamily="66" charset="0"/>
              </a:rPr>
              <a:t>Инђија</a:t>
            </a:r>
            <a:endParaRPr lang="sr-Cyrl-RS" sz="2800" b="1" dirty="0">
              <a:latin typeface="Segoe Script" panose="030B0504020000000003" pitchFamily="66" charset="0"/>
            </a:endParaRPr>
          </a:p>
          <a:p>
            <a:r>
              <a:rPr lang="sr-Cyrl-RS" sz="2800" b="1" dirty="0">
                <a:latin typeface="Segoe Script" panose="030B0504020000000003" pitchFamily="66" charset="0"/>
              </a:rPr>
              <a:t>Објекат „Бубамара“</a:t>
            </a:r>
          </a:p>
          <a:p>
            <a:r>
              <a:rPr lang="sr-Cyrl-RS" b="1" dirty="0">
                <a:latin typeface="Segoe Script" panose="030B0504020000000003" pitchFamily="66" charset="0"/>
              </a:rPr>
              <a:t>Фондација Новака Ђоковића „Школице живота-заједно за детињство“</a:t>
            </a:r>
            <a:endParaRPr lang="en-US" b="1" dirty="0">
              <a:latin typeface="Segoe Script" panose="030B0504020000000003" pitchFamily="66" charset="0"/>
            </a:endParaRPr>
          </a:p>
          <a:p>
            <a:r>
              <a:rPr lang="sr-Cyrl-RS" b="1" dirty="0">
                <a:latin typeface="Segoe Script" panose="030B0504020000000003" pitchFamily="66" charset="0"/>
              </a:rPr>
              <a:t>Васпитачи: Ана Сурла и Драгана </a:t>
            </a:r>
            <a:r>
              <a:rPr lang="sr-Cyrl-RS" b="1" dirty="0" err="1">
                <a:latin typeface="Segoe Script" panose="030B0504020000000003" pitchFamily="66" charset="0"/>
              </a:rPr>
              <a:t>Хемон-Поподић</a:t>
            </a:r>
            <a:endParaRPr lang="en-US" b="1" dirty="0">
              <a:latin typeface="Segoe Script" panose="030B05040200000000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032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5F6675-6A8B-4654-AC11-6F4A7D6071BD}"/>
              </a:ext>
            </a:extLst>
          </p:cNvPr>
          <p:cNvSpPr txBox="1"/>
          <p:nvPr/>
        </p:nvSpPr>
        <p:spPr>
          <a:xfrm>
            <a:off x="874643" y="1139483"/>
            <a:ext cx="10601740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sr-Cyrl-RS" sz="3200" dirty="0"/>
              <a:t>Следи…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sr-Cyrl-RS" sz="3600" dirty="0"/>
          </a:p>
          <a:p>
            <a:pPr algn="ctr"/>
            <a:r>
              <a:rPr lang="sr-Cyrl-RS" sz="3600" b="1" u="sng" dirty="0">
                <a:solidFill>
                  <a:srgbClr val="FF0000"/>
                </a:solidFill>
              </a:rPr>
              <a:t>ДОГОВОР ОКО УРЕЂЕЊА ПРОСТОРНИХ ЦЕЛИНА У ДВОРИШТУ И НАСТАВАК ПРОЈЕКТА</a:t>
            </a:r>
          </a:p>
          <a:p>
            <a:pPr algn="ctr"/>
            <a:endParaRPr lang="sr-Cyrl-RS" sz="3600" b="1" u="sng" dirty="0">
              <a:solidFill>
                <a:srgbClr val="FF0000"/>
              </a:solidFill>
            </a:endParaRPr>
          </a:p>
          <a:p>
            <a:pPr algn="ctr"/>
            <a:endParaRPr lang="sr-Cyrl-RS" b="1" u="sng" dirty="0">
              <a:solidFill>
                <a:srgbClr val="FF0000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r-Cyrl-RS" sz="2400" b="1" dirty="0"/>
              <a:t>У ДОГОВОР СУ УКЉУЧЕНА ДЕЦА ИЗ ОБЕ ГРУПЕ, ВАСПИТАЧИ КАО И РОДИТЕЉИ КАКО ДЕЦЕ КОЈА ТРЕНУТНО ПОХАЂАЈУ ВРТИЋ ТАКО И РОДИТЕЉИ ДЕЦЕ КОЈА ТРЕНУТНО НЕ ДОЛАЗЕ (ВИБЕР ГРУПА)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sr-Cyrl-RS" sz="32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834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5832B6-3D13-41E9-9E6B-052AFEDA9782}"/>
              </a:ext>
            </a:extLst>
          </p:cNvPr>
          <p:cNvSpPr txBox="1"/>
          <p:nvPr/>
        </p:nvSpPr>
        <p:spPr>
          <a:xfrm>
            <a:off x="1099930" y="954157"/>
            <a:ext cx="1011140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r-Cyrl-RS" b="1" dirty="0"/>
              <a:t>Највећи део договора реализовао се на дворишту чак и у случају кише (</a:t>
            </a:r>
            <a:r>
              <a:rPr lang="sr-Cyrl-RS" b="1" dirty="0">
                <a:solidFill>
                  <a:srgbClr val="FF0000"/>
                </a:solidFill>
              </a:rPr>
              <a:t>где, зашто, како</a:t>
            </a:r>
            <a:r>
              <a:rPr lang="sr-Cyrl-RS" b="1" dirty="0"/>
              <a:t>…?)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r-Cyrl-RS" b="1" dirty="0"/>
              <a:t>Васпитачи бележе и снимају дечије изјаве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r-Cyrl-RS" b="1" dirty="0"/>
              <a:t>Деци постављамо питања која су отворена али не сугестивна- децу смо увек питали појединачно а не пред целом групом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r-Cyrl-RS" b="1" dirty="0"/>
              <a:t>Деца старијег узраста на дворишту </a:t>
            </a:r>
            <a:r>
              <a:rPr lang="sr-Cyrl-RS" b="1" dirty="0" err="1"/>
              <a:t>мапирају</a:t>
            </a:r>
            <a:r>
              <a:rPr lang="sr-Cyrl-RS" b="1" dirty="0"/>
              <a:t> „нов простор дворишта“ и оно што желе у њему да се нађе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r-Cyrl-RS" b="1" dirty="0"/>
              <a:t>Деци млађег узраста нудимо технику </a:t>
            </a:r>
            <a:r>
              <a:rPr lang="sr-Cyrl-RS" b="1" dirty="0" err="1"/>
              <a:t>пазле</a:t>
            </a:r>
            <a:r>
              <a:rPr lang="sr-Cyrl-RS" b="1" dirty="0"/>
              <a:t>- израђене фотографије просторних целина и изгледа дворишта из објекта „Сунце“ и такође оне скинуте са интернета- деца сортирају и уклапају фотографије шта би желели а шта не у дворишту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r-Cyrl-RS" b="1" dirty="0"/>
              <a:t>Фотографије и предлоге васпитачи шаљу и у </a:t>
            </a:r>
            <a:r>
              <a:rPr lang="sr-Cyrl-RS" b="1" dirty="0" err="1"/>
              <a:t>вибер</a:t>
            </a:r>
            <a:r>
              <a:rPr lang="sr-Cyrl-RS" b="1" dirty="0"/>
              <a:t> групе како би била укључена и деце и родитељи који тренутно не долазе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r-Cyrl-RS" b="1" dirty="0"/>
              <a:t>Деци пуштамо кратке филмове- блатњава кухиња, игре деце у просторним целинама из објекта „Сунце“, и из других вртића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r-Cyrl-RS" b="1" dirty="0"/>
              <a:t>Деца конструишу шта желе да имају у дворишту, уз помоћ различитих </a:t>
            </a:r>
            <a:r>
              <a:rPr lang="sr-Cyrl-RS" b="1" dirty="0" err="1"/>
              <a:t>контруктора</a:t>
            </a:r>
            <a:r>
              <a:rPr lang="sr-Cyrl-RS" b="1" dirty="0"/>
              <a:t>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r-Cyrl-RS" b="1" dirty="0"/>
              <a:t>За сваку идеју деце (кухиња, ауто, аутобус, дворац, башта…) васпитачи постављају питање „Како то да направимо?“  „Где да нађемо тај материјал?“….те ширимо пројекат и на локалну заједницу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sr-Cyrl-RS" b="1" dirty="0"/>
          </a:p>
        </p:txBody>
      </p:sp>
    </p:spTree>
    <p:extLst>
      <p:ext uri="{BB962C8B-B14F-4D97-AF65-F5344CB8AC3E}">
        <p14:creationId xmlns:p14="http://schemas.microsoft.com/office/powerpoint/2010/main" val="780645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1">
            <a:extLst>
              <a:ext uri="{FF2B5EF4-FFF2-40B4-BE49-F238E27FC236}">
                <a16:creationId xmlns:a16="http://schemas.microsoft.com/office/drawing/2014/main" id="{CFE55B3F-4634-4A41-B146-E6251581E8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01648"/>
          </a:xfrm>
          <a:prstGeom prst="rect">
            <a:avLst/>
          </a:prstGeom>
          <a:solidFill>
            <a:srgbClr val="64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child, green, toy, colorful&#10;&#10;Description automatically generated">
            <a:extLst>
              <a:ext uri="{FF2B5EF4-FFF2-40B4-BE49-F238E27FC236}">
                <a16:creationId xmlns:a16="http://schemas.microsoft.com/office/drawing/2014/main" id="{572E3C62-85B8-4E6B-B54C-8E6B6D888A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 rot="5400000">
            <a:off x="-1282062" y="1920239"/>
            <a:ext cx="5581644" cy="3017520"/>
          </a:xfrm>
          <a:prstGeom prst="rect">
            <a:avLst/>
          </a:prstGeom>
        </p:spPr>
      </p:pic>
      <p:pic>
        <p:nvPicPr>
          <p:cNvPr id="7" name="Picture 6" descr="A picture containing outdoor, sitting, table, piece&#10;&#10;Description automatically generated">
            <a:extLst>
              <a:ext uri="{FF2B5EF4-FFF2-40B4-BE49-F238E27FC236}">
                <a16:creationId xmlns:a16="http://schemas.microsoft.com/office/drawing/2014/main" id="{CF4800E5-B62C-447E-A805-DB958F9598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 rot="5400000">
            <a:off x="3305178" y="504273"/>
            <a:ext cx="5581644" cy="5849456"/>
          </a:xfrm>
          <a:prstGeom prst="rect">
            <a:avLst/>
          </a:prstGeom>
        </p:spPr>
      </p:pic>
      <p:pic>
        <p:nvPicPr>
          <p:cNvPr id="5" name="Picture 4" descr="A picture containing outdoor, grass, young, small&#10;&#10;Description automatically generated">
            <a:extLst>
              <a:ext uri="{FF2B5EF4-FFF2-40B4-BE49-F238E27FC236}">
                <a16:creationId xmlns:a16="http://schemas.microsoft.com/office/drawing/2014/main" id="{A1B3B087-5429-448F-A558-6E677C04FBB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 rot="5400000">
            <a:off x="7892418" y="1920240"/>
            <a:ext cx="5581644" cy="301752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CD271E5-55BF-4266-A3A7-CFCC3051884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56352"/>
            <a:ext cx="12192000" cy="501648"/>
          </a:xfrm>
          <a:prstGeom prst="rect">
            <a:avLst/>
          </a:prstGeom>
          <a:solidFill>
            <a:srgbClr val="64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47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809EA27C-DE62-4CEC-A6D3-4FA9EF40A58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Text, letter&#10;&#10;Description automatically generated">
            <a:extLst>
              <a:ext uri="{FF2B5EF4-FFF2-40B4-BE49-F238E27FC236}">
                <a16:creationId xmlns:a16="http://schemas.microsoft.com/office/drawing/2014/main" id="{78F53EA2-01B9-4051-889E-7FB1A422EC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084" y="176568"/>
            <a:ext cx="5179174" cy="6504861"/>
          </a:xfrm>
          <a:prstGeom prst="rect">
            <a:avLst/>
          </a:prstGeom>
          <a:ln w="127000" cap="sq">
            <a:solidFill>
              <a:srgbClr val="FFFFFF"/>
            </a:solidFill>
            <a:miter lim="800000"/>
          </a:ln>
        </p:spPr>
      </p:pic>
      <p:pic>
        <p:nvPicPr>
          <p:cNvPr id="5" name="Picture 4" descr="Text, whiteboard&#10;&#10;Description automatically generated">
            <a:extLst>
              <a:ext uri="{FF2B5EF4-FFF2-40B4-BE49-F238E27FC236}">
                <a16:creationId xmlns:a16="http://schemas.microsoft.com/office/drawing/2014/main" id="{79053D45-C082-4EB6-A67C-6D3D7D2B78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160" y="928469"/>
            <a:ext cx="6114755" cy="5373858"/>
          </a:xfrm>
          <a:prstGeom prst="rect">
            <a:avLst/>
          </a:prstGeom>
          <a:ln w="127000" cap="sq">
            <a:solidFill>
              <a:srgbClr val="FFFFFF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3583500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AA3CC463-F933-4AC4-86E1-5AC14B0C31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025D2DB-A12A-44DB-B00E-F4D622329ED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1331" y="480060"/>
            <a:ext cx="4180332" cy="2788074"/>
          </a:xfrm>
          <a:prstGeom prst="rect">
            <a:avLst/>
          </a:prstGeom>
          <a:solidFill>
            <a:srgbClr val="FFFFFF"/>
          </a:solidFill>
          <a:ln w="19050">
            <a:solidFill>
              <a:srgbClr val="A9A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124DDBBB-4398-4161-9B31-4CBD374ADF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10" y="377843"/>
            <a:ext cx="4515054" cy="3058186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CE7E7877-F64E-4EEA-B778-138031EFF87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1331" y="3603670"/>
            <a:ext cx="4180332" cy="2788074"/>
          </a:xfrm>
          <a:prstGeom prst="rect">
            <a:avLst/>
          </a:prstGeom>
          <a:solidFill>
            <a:srgbClr val="FFFFFF"/>
          </a:solidFill>
          <a:ln w="19050">
            <a:solidFill>
              <a:srgbClr val="A9A7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8E0F58BE-43FE-469E-BAEB-D0E90ED46B1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398" y="3603670"/>
            <a:ext cx="4690601" cy="2876487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7DD6C4F3-70FD-4F13-919C-702EE488649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0596" y="487090"/>
            <a:ext cx="6741849" cy="5897880"/>
          </a:xfrm>
          <a:prstGeom prst="rect">
            <a:avLst/>
          </a:prstGeom>
          <a:solidFill>
            <a:srgbClr val="FFFF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5B982D18-0FE1-4A49-B3F0-EA43667E8BD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6384" y="487090"/>
            <a:ext cx="6913658" cy="588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249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25B97239-2685-48C8-8104-1D4E4E383D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icture containing person, child, indoor, child&#10;&#10;Description automatically generated">
            <a:extLst>
              <a:ext uri="{FF2B5EF4-FFF2-40B4-BE49-F238E27FC236}">
                <a16:creationId xmlns:a16="http://schemas.microsoft.com/office/drawing/2014/main" id="{49CEE65A-EA00-421A-B334-C308C76AB5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321734" y="321733"/>
            <a:ext cx="5674894" cy="3030842"/>
          </a:xfrm>
          <a:prstGeom prst="rect">
            <a:avLst/>
          </a:prstGeom>
        </p:spPr>
      </p:pic>
      <p:pic>
        <p:nvPicPr>
          <p:cNvPr id="9" name="Picture 8" descr="A picture containing person, young, sitting, child&#10;&#10;Description automatically generated">
            <a:extLst>
              <a:ext uri="{FF2B5EF4-FFF2-40B4-BE49-F238E27FC236}">
                <a16:creationId xmlns:a16="http://schemas.microsoft.com/office/drawing/2014/main" id="{C77C5FD8-64D3-476A-A76A-51394214B5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71766" y="3574258"/>
            <a:ext cx="2776517" cy="2676579"/>
          </a:xfrm>
          <a:prstGeom prst="rect">
            <a:avLst/>
          </a:prstGeom>
        </p:spPr>
      </p:pic>
      <p:pic>
        <p:nvPicPr>
          <p:cNvPr id="5" name="Picture 4" descr="A picture containing person, indoor, child, baby&#10;&#10;Description automatically generated">
            <a:extLst>
              <a:ext uri="{FF2B5EF4-FFF2-40B4-BE49-F238E27FC236}">
                <a16:creationId xmlns:a16="http://schemas.microsoft.com/office/drawing/2014/main" id="{43273A57-4A8E-4828-8CA3-6BC3481B19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85115" y="3489292"/>
            <a:ext cx="2785951" cy="2837076"/>
          </a:xfrm>
          <a:prstGeom prst="rect">
            <a:avLst/>
          </a:prstGeom>
        </p:spPr>
      </p:pic>
      <p:pic>
        <p:nvPicPr>
          <p:cNvPr id="7" name="Picture 6" descr="A picture containing person, person, child, young&#10;&#10;Description automatically generated">
            <a:extLst>
              <a:ext uri="{FF2B5EF4-FFF2-40B4-BE49-F238E27FC236}">
                <a16:creationId xmlns:a16="http://schemas.microsoft.com/office/drawing/2014/main" id="{2E768151-E7D2-42BF-AE8D-46A454ACF51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 rot="5400000">
            <a:off x="6043282" y="473824"/>
            <a:ext cx="5979074" cy="5674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77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742736B-1326-450B-9240-348937388E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hild looking at the camera&#10;&#10;Description automatically generated">
            <a:extLst>
              <a:ext uri="{FF2B5EF4-FFF2-40B4-BE49-F238E27FC236}">
                <a16:creationId xmlns:a16="http://schemas.microsoft.com/office/drawing/2014/main" id="{0D7040BE-21DF-4539-8B17-80BF6B0AF7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944" y="555217"/>
            <a:ext cx="4268712" cy="3339221"/>
          </a:xfrm>
          <a:prstGeom prst="rect">
            <a:avLst/>
          </a:prstGeom>
        </p:spPr>
      </p:pic>
      <p:pic>
        <p:nvPicPr>
          <p:cNvPr id="9" name="Picture 8" descr="A person standing in the grass&#10;&#10;Description automatically generated">
            <a:extLst>
              <a:ext uri="{FF2B5EF4-FFF2-40B4-BE49-F238E27FC236}">
                <a16:creationId xmlns:a16="http://schemas.microsoft.com/office/drawing/2014/main" id="{FDD00E27-57B5-4EDC-A6AA-C8EB8958E6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507" y="4074019"/>
            <a:ext cx="2048359" cy="2226786"/>
          </a:xfrm>
          <a:prstGeom prst="rect">
            <a:avLst/>
          </a:prstGeom>
        </p:spPr>
      </p:pic>
      <p:pic>
        <p:nvPicPr>
          <p:cNvPr id="7" name="Picture 6" descr="A person standing in the grass&#10;&#10;Description automatically generated">
            <a:extLst>
              <a:ext uri="{FF2B5EF4-FFF2-40B4-BE49-F238E27FC236}">
                <a16:creationId xmlns:a16="http://schemas.microsoft.com/office/drawing/2014/main" id="{01514185-8AE3-4A8C-8D53-11CE5AB92B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/>
        </p:blipFill>
        <p:spPr>
          <a:xfrm>
            <a:off x="2686733" y="4072045"/>
            <a:ext cx="2053923" cy="2228761"/>
          </a:xfrm>
          <a:prstGeom prst="rect">
            <a:avLst/>
          </a:prstGeom>
        </p:spPr>
      </p:pic>
      <p:pic>
        <p:nvPicPr>
          <p:cNvPr id="5" name="Picture 4" descr="A picture containing outdoor, person, sitting, child&#10;&#10;Description automatically generated">
            <a:extLst>
              <a:ext uri="{FF2B5EF4-FFF2-40B4-BE49-F238E27FC236}">
                <a16:creationId xmlns:a16="http://schemas.microsoft.com/office/drawing/2014/main" id="{0FBF041D-169A-4154-BF5E-3FC72ED412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3183" y="555218"/>
            <a:ext cx="6786873" cy="574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0981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11">
            <a:extLst>
              <a:ext uri="{FF2B5EF4-FFF2-40B4-BE49-F238E27FC236}">
                <a16:creationId xmlns:a16="http://schemas.microsoft.com/office/drawing/2014/main" id="{F733538D-5433-42E7-AA08-DC5FDEDA47A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7A0EB63F-F3D9-477C-B772-8A32A9395C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6599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A72E43A-2FC3-43A9-8E8E-0BF749E66E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picture containing indoor, toy, person, child&#10;&#10;Description automatically generated">
            <a:extLst>
              <a:ext uri="{FF2B5EF4-FFF2-40B4-BE49-F238E27FC236}">
                <a16:creationId xmlns:a16="http://schemas.microsoft.com/office/drawing/2014/main" id="{925ED2DA-E875-4F63-A068-FDA10ECBCE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/>
        </p:blipFill>
        <p:spPr>
          <a:xfrm rot="5400000">
            <a:off x="307073" y="-307073"/>
            <a:ext cx="3388893" cy="4003039"/>
          </a:xfrm>
          <a:prstGeom prst="rect">
            <a:avLst/>
          </a:prstGeom>
        </p:spPr>
      </p:pic>
      <p:pic>
        <p:nvPicPr>
          <p:cNvPr id="20" name="Picture 19" descr="A child sitting on a table&#10;&#10;Description automatically generated">
            <a:extLst>
              <a:ext uri="{FF2B5EF4-FFF2-40B4-BE49-F238E27FC236}">
                <a16:creationId xmlns:a16="http://schemas.microsoft.com/office/drawing/2014/main" id="{CEA76957-243F-46AC-B8BC-743692DDE4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/>
        </p:blipFill>
        <p:spPr>
          <a:xfrm>
            <a:off x="20" y="3469102"/>
            <a:ext cx="4003019" cy="3388893"/>
          </a:xfrm>
          <a:prstGeom prst="rect">
            <a:avLst/>
          </a:prstGeom>
        </p:spPr>
      </p:pic>
      <p:pic>
        <p:nvPicPr>
          <p:cNvPr id="7" name="Picture 6" descr="A picture containing sitting, holding, bench, small&#10;&#10;Description automatically generated">
            <a:extLst>
              <a:ext uri="{FF2B5EF4-FFF2-40B4-BE49-F238E27FC236}">
                <a16:creationId xmlns:a16="http://schemas.microsoft.com/office/drawing/2014/main" id="{D33A1512-3617-4B5D-9D24-21A82152A5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72502" y="1421976"/>
            <a:ext cx="6858000" cy="4014047"/>
          </a:xfrm>
          <a:prstGeom prst="rect">
            <a:avLst/>
          </a:prstGeom>
        </p:spPr>
      </p:pic>
      <p:pic>
        <p:nvPicPr>
          <p:cNvPr id="11" name="Picture 10" descr="A picture containing child, indoor, little, child&#10;&#10;Description automatically generated">
            <a:extLst>
              <a:ext uri="{FF2B5EF4-FFF2-40B4-BE49-F238E27FC236}">
                <a16:creationId xmlns:a16="http://schemas.microsoft.com/office/drawing/2014/main" id="{6EBA4E34-4376-40F5-BDBB-5CC84763CC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/>
        </p:blipFill>
        <p:spPr>
          <a:xfrm rot="5400000">
            <a:off x="8498839" y="-309879"/>
            <a:ext cx="3383280" cy="4003039"/>
          </a:xfrm>
          <a:prstGeom prst="rect">
            <a:avLst/>
          </a:prstGeom>
        </p:spPr>
      </p:pic>
      <p:pic>
        <p:nvPicPr>
          <p:cNvPr id="18" name="Picture 17" descr="A child sitting at a table with a birthday cake&#10;&#10;Description automatically generated">
            <a:extLst>
              <a:ext uri="{FF2B5EF4-FFF2-40B4-BE49-F238E27FC236}">
                <a16:creationId xmlns:a16="http://schemas.microsoft.com/office/drawing/2014/main" id="{442EADF3-CD54-4610-817A-9DD49AD5579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8501536" y="3167531"/>
            <a:ext cx="3388893" cy="399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1990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44958B8-57B6-4B37-8A18-D54A32EC2D3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group of people sitting in a room&#10;&#10;Description automatically generated">
            <a:extLst>
              <a:ext uri="{FF2B5EF4-FFF2-40B4-BE49-F238E27FC236}">
                <a16:creationId xmlns:a16="http://schemas.microsoft.com/office/drawing/2014/main" id="{212A3A99-13B0-402E-9B7B-9B36E240FF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138" y="488137"/>
            <a:ext cx="11227442" cy="588329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7E4A740-3A69-42A5-8AC0-3905D518F4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10972800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283C010-53D7-404B-9300-DB1BAE1EAE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13" name="Rounded Rectangle 21">
              <a:extLst>
                <a:ext uri="{FF2B5EF4-FFF2-40B4-BE49-F238E27FC236}">
                  <a16:creationId xmlns:a16="http://schemas.microsoft.com/office/drawing/2014/main" id="{DFC03671-D6D3-4BA9-AD3E-6ADE11D07C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D51935-8C23-4BCB-987B-F5AC9E3D94C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5" name="Rounded Rectangle 27">
              <a:extLst>
                <a:ext uri="{FF2B5EF4-FFF2-40B4-BE49-F238E27FC236}">
                  <a16:creationId xmlns:a16="http://schemas.microsoft.com/office/drawing/2014/main" id="{72D5A197-23EF-4751-9E72-FEB79910EF1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DD7E4D1-EC3E-4109-9647-9E6652A92D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6747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FB2B0D1-AACE-4855-B554-BE37E0E85000}"/>
              </a:ext>
            </a:extLst>
          </p:cNvPr>
          <p:cNvSpPr txBox="1"/>
          <p:nvPr/>
        </p:nvSpPr>
        <p:spPr>
          <a:xfrm>
            <a:off x="1842052" y="1881808"/>
            <a:ext cx="8772939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200" b="1" dirty="0">
                <a:latin typeface="+mj-lt"/>
              </a:rPr>
              <a:t>Пројекат реализују деца, васпитачи и родитељи из Мешовите васпитне групе и </a:t>
            </a:r>
            <a:r>
              <a:rPr lang="sr-Cyrl-RS" sz="3200" b="1" dirty="0" err="1">
                <a:latin typeface="+mj-lt"/>
              </a:rPr>
              <a:t>Припремене</a:t>
            </a:r>
            <a:r>
              <a:rPr lang="sr-Cyrl-RS" sz="3200" b="1" dirty="0">
                <a:latin typeface="+mj-lt"/>
              </a:rPr>
              <a:t> предшколске  групе која користе исти простор у преподневној и поподневној смени у полудневном трајању.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7175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935F1E-0DED-4C91-A2AF-1ED77D799777}"/>
              </a:ext>
            </a:extLst>
          </p:cNvPr>
          <p:cNvSpPr txBox="1"/>
          <p:nvPr/>
        </p:nvSpPr>
        <p:spPr>
          <a:xfrm>
            <a:off x="1828800" y="984738"/>
            <a:ext cx="8904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600" dirty="0"/>
              <a:t>Сарадња са родитељима</a:t>
            </a:r>
            <a:endParaRPr lang="en-US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986F88-6FA6-4532-90FC-18D48D0DDDBB}"/>
              </a:ext>
            </a:extLst>
          </p:cNvPr>
          <p:cNvSpPr txBox="1"/>
          <p:nvPr/>
        </p:nvSpPr>
        <p:spPr>
          <a:xfrm>
            <a:off x="1192696" y="1934817"/>
            <a:ext cx="1000539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/>
              <a:t>Испитали смо и </a:t>
            </a:r>
            <a:r>
              <a:rPr lang="sr-Cyrl-RS" dirty="0" err="1"/>
              <a:t>преспективу</a:t>
            </a:r>
            <a:r>
              <a:rPr lang="sr-Cyrl-RS" dirty="0"/>
              <a:t> родитеља, желели смо да осим начина и питања како могу да се укључе и помогну у реализацији пројекта чујемо и њихове идеје, питања, жеље и иницијативу.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/>
              <a:t>Родитељи су нам помогли да сазнамо који су ресурси које имамо у локалној заједници и ко може да нам погне и одговори на наша питања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/>
              <a:t>У септембру организовали смо родитељски састанак на ком смо се договорили око „радне акције“ уређења просторних целина у дворишту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/>
              <a:t>Родитељи су погледали дечије продукте, цртеже, мапе и видео записе које су васпитачи забележили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/>
              <a:t>На иницијативу родитеља укључиле су се целе породице, старије сестре, браћа, баке, стричеви, ујаци…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/>
              <a:t>„Радна акција“ је реализована 15.09.2020. а уједно смо тада спонтано направили и прославу пројекта пошто је акција трајала до касних вечерњих сати…родитељи су имали прилику да виде своју децу како се крећу и  играју у </a:t>
            </a:r>
            <a:r>
              <a:rPr lang="sr-Cyrl-RS" dirty="0" err="1"/>
              <a:t>ноовооформљеним</a:t>
            </a:r>
            <a:r>
              <a:rPr lang="sr-Cyrl-RS" dirty="0"/>
              <a:t> целинама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32125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F494AE6-A88C-448B-B1B7-80259E6F4F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icture containing person, outdoor, young, person&#10;&#10;Description automatically generated">
            <a:extLst>
              <a:ext uri="{FF2B5EF4-FFF2-40B4-BE49-F238E27FC236}">
                <a16:creationId xmlns:a16="http://schemas.microsoft.com/office/drawing/2014/main" id="{5550E7BE-CB89-4DD1-A0CD-0AC97DC081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 rot="5400000">
            <a:off x="353043" y="290423"/>
            <a:ext cx="3021406" cy="3084025"/>
          </a:xfrm>
          <a:prstGeom prst="rect">
            <a:avLst/>
          </a:prstGeom>
        </p:spPr>
      </p:pic>
      <p:pic>
        <p:nvPicPr>
          <p:cNvPr id="7" name="Picture 6" descr="A person jumping in the air doing a trick on a skateboard&#10;&#10;Description automatically generated">
            <a:extLst>
              <a:ext uri="{FF2B5EF4-FFF2-40B4-BE49-F238E27FC236}">
                <a16:creationId xmlns:a16="http://schemas.microsoft.com/office/drawing/2014/main" id="{D4B7149D-7A1A-4756-9598-06945B009A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 rot="5400000">
            <a:off x="470770" y="3365817"/>
            <a:ext cx="2785952" cy="3084025"/>
          </a:xfrm>
          <a:prstGeom prst="rect">
            <a:avLst/>
          </a:prstGeom>
        </p:spPr>
      </p:pic>
      <p:pic>
        <p:nvPicPr>
          <p:cNvPr id="9" name="Picture 8" descr="A picture containing outdoor, person, toy, grass&#10;&#10;Description automatically generated">
            <a:extLst>
              <a:ext uri="{FF2B5EF4-FFF2-40B4-BE49-F238E27FC236}">
                <a16:creationId xmlns:a16="http://schemas.microsoft.com/office/drawing/2014/main" id="{F95F7153-96A7-44A0-A812-150A512BA16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30374" y="1289645"/>
            <a:ext cx="5979074" cy="4043250"/>
          </a:xfrm>
          <a:prstGeom prst="rect">
            <a:avLst/>
          </a:prstGeom>
        </p:spPr>
      </p:pic>
      <p:pic>
        <p:nvPicPr>
          <p:cNvPr id="5" name="Picture 4" descr="A picture containing person, outdoor, person, bicycle&#10;&#10;Description automatically generated">
            <a:extLst>
              <a:ext uri="{FF2B5EF4-FFF2-40B4-BE49-F238E27FC236}">
                <a16:creationId xmlns:a16="http://schemas.microsoft.com/office/drawing/2014/main" id="{D5D311A7-85E6-47C4-8795-A35BD299A68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862626" y="1293169"/>
            <a:ext cx="5979074" cy="403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50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755796EE-5046-41EA-820C-D40096A731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502BFEE-C3E2-417C-9D63-9D2671E5C3E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4611" y="350556"/>
            <a:ext cx="11542779" cy="6156888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Picture 6" descr="A picture containing outdoor, grass, child, young&#10;&#10;Description automatically generated">
            <a:extLst>
              <a:ext uri="{FF2B5EF4-FFF2-40B4-BE49-F238E27FC236}">
                <a16:creationId xmlns:a16="http://schemas.microsoft.com/office/drawing/2014/main" id="{8DD031CD-D23E-4110-BE50-E0EEE7AD3F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334" y="810327"/>
            <a:ext cx="5051804" cy="5237346"/>
          </a:xfrm>
          <a:prstGeom prst="rect">
            <a:avLst/>
          </a:prstGeom>
        </p:spPr>
      </p:pic>
      <p:pic>
        <p:nvPicPr>
          <p:cNvPr id="3" name="Picture 2" descr="A small child sitting on a cart&#10;&#10;Description automatically generated">
            <a:extLst>
              <a:ext uri="{FF2B5EF4-FFF2-40B4-BE49-F238E27FC236}">
                <a16:creationId xmlns:a16="http://schemas.microsoft.com/office/drawing/2014/main" id="{DF621E48-1E93-48FC-974C-6361B7584F2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5861" y="810293"/>
            <a:ext cx="5051804" cy="5237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207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ABB624F-BF77-4AE1-B71D-2D681D4731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people in a park&#10;&#10;Description automatically generated">
            <a:extLst>
              <a:ext uri="{FF2B5EF4-FFF2-40B4-BE49-F238E27FC236}">
                <a16:creationId xmlns:a16="http://schemas.microsoft.com/office/drawing/2014/main" id="{2511031B-A4FB-4CB8-9DC1-A81B62E86B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0"/>
            <a:ext cx="7370057" cy="6857990"/>
          </a:xfrm>
          <a:prstGeom prst="rect">
            <a:avLst/>
          </a:prstGeom>
        </p:spPr>
      </p:pic>
      <p:pic>
        <p:nvPicPr>
          <p:cNvPr id="7" name="Picture 6" descr="A group of people in a park&#10;&#10;Description automatically generated">
            <a:extLst>
              <a:ext uri="{FF2B5EF4-FFF2-40B4-BE49-F238E27FC236}">
                <a16:creationId xmlns:a16="http://schemas.microsoft.com/office/drawing/2014/main" id="{6780EA08-8431-46FD-956C-2479BA833D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7534656" y="1"/>
            <a:ext cx="4657344" cy="3346704"/>
          </a:xfrm>
          <a:prstGeom prst="rect">
            <a:avLst/>
          </a:prstGeom>
        </p:spPr>
      </p:pic>
      <p:pic>
        <p:nvPicPr>
          <p:cNvPr id="5" name="Picture 4" descr="A group of people sitting at a park&#10;&#10;Description automatically generated">
            <a:extLst>
              <a:ext uri="{FF2B5EF4-FFF2-40B4-BE49-F238E27FC236}">
                <a16:creationId xmlns:a16="http://schemas.microsoft.com/office/drawing/2014/main" id="{51F0309C-F166-4CBA-9AA5-B4E5526165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7534654" y="3511296"/>
            <a:ext cx="4657346" cy="334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7390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9">
            <a:extLst>
              <a:ext uri="{FF2B5EF4-FFF2-40B4-BE49-F238E27FC236}">
                <a16:creationId xmlns:a16="http://schemas.microsoft.com/office/drawing/2014/main" id="{AC5143D4-E842-4E76-98C7-42518DB650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outdoor, grass, person, person&#10;&#10;Description automatically generated">
            <a:extLst>
              <a:ext uri="{FF2B5EF4-FFF2-40B4-BE49-F238E27FC236}">
                <a16:creationId xmlns:a16="http://schemas.microsoft.com/office/drawing/2014/main" id="{2CFAA12F-5886-4932-B27E-2603655100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6138" y="488137"/>
            <a:ext cx="5608274" cy="588329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177F5E2-DC0B-4476-8ABD-1B8BA1F574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5362247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Picture 4" descr="A group of people standing in a yard&#10;&#10;Description automatically generated">
            <a:extLst>
              <a:ext uri="{FF2B5EF4-FFF2-40B4-BE49-F238E27FC236}">
                <a16:creationId xmlns:a16="http://schemas.microsoft.com/office/drawing/2014/main" id="{A9EFE543-1C24-40F5-A0B0-964A63BF3E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6094412" y="488137"/>
            <a:ext cx="5608274" cy="588329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3D82955-585A-4084-8A5A-1D960C4ADC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16286" y="609600"/>
            <a:ext cx="5364525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FD356DC-FB22-46EC-B214-6858EB877C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17" name="Rounded Rectangle 21">
              <a:extLst>
                <a:ext uri="{FF2B5EF4-FFF2-40B4-BE49-F238E27FC236}">
                  <a16:creationId xmlns:a16="http://schemas.microsoft.com/office/drawing/2014/main" id="{F78B03FC-9D4D-4758-BFD4-48E54C088A1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5DCC465-44D1-462F-B780-A73109D185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9" name="Rounded Rectangle 27">
              <a:extLst>
                <a:ext uri="{FF2B5EF4-FFF2-40B4-BE49-F238E27FC236}">
                  <a16:creationId xmlns:a16="http://schemas.microsoft.com/office/drawing/2014/main" id="{EAF182C0-6005-44EE-A519-8408C73EE21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2125AA8-D0CA-49AF-85C7-A5F2C9A0A55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35383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72A3C0A-5679-4677-83C9-EAD97753F8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group of people standing in a yard&#10;&#10;Description automatically generated">
            <a:extLst>
              <a:ext uri="{FF2B5EF4-FFF2-40B4-BE49-F238E27FC236}">
                <a16:creationId xmlns:a16="http://schemas.microsoft.com/office/drawing/2014/main" id="{87753A80-B7AB-429A-B44A-A273FB529E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804334" y="804334"/>
            <a:ext cx="5051804" cy="5249332"/>
          </a:xfrm>
          <a:prstGeom prst="rect">
            <a:avLst/>
          </a:prstGeom>
          <a:ln w="57150" cmpd="thickThin">
            <a:solidFill>
              <a:srgbClr val="FFFFFF"/>
            </a:solidFill>
            <a:miter lim="800000"/>
          </a:ln>
        </p:spPr>
      </p:pic>
      <p:pic>
        <p:nvPicPr>
          <p:cNvPr id="5" name="Picture 4" descr="A group of people sitting at a park&#10;&#10;Description automatically generated">
            <a:extLst>
              <a:ext uri="{FF2B5EF4-FFF2-40B4-BE49-F238E27FC236}">
                <a16:creationId xmlns:a16="http://schemas.microsoft.com/office/drawing/2014/main" id="{5824673A-2F14-4BC0-919D-4B208EA9FD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5861" y="804334"/>
            <a:ext cx="5051804" cy="5249332"/>
          </a:xfrm>
          <a:prstGeom prst="rect">
            <a:avLst/>
          </a:prstGeom>
          <a:ln w="57150" cmpd="thickThin">
            <a:solidFill>
              <a:srgbClr val="FFFFFF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1942200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72A3C0A-5679-4677-83C9-EAD97753F8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group of people standing next to a fence&#10;&#10;Description automatically generated">
            <a:extLst>
              <a:ext uri="{FF2B5EF4-FFF2-40B4-BE49-F238E27FC236}">
                <a16:creationId xmlns:a16="http://schemas.microsoft.com/office/drawing/2014/main" id="{E469306B-FBA5-4B0A-BC96-C0C6C473CE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334" y="804334"/>
            <a:ext cx="5051804" cy="5249332"/>
          </a:xfrm>
          <a:prstGeom prst="rect">
            <a:avLst/>
          </a:prstGeom>
          <a:ln w="57150" cmpd="thickThin">
            <a:solidFill>
              <a:srgbClr val="FFFFFF"/>
            </a:solidFill>
            <a:miter lim="800000"/>
          </a:ln>
        </p:spPr>
      </p:pic>
      <p:pic>
        <p:nvPicPr>
          <p:cNvPr id="5" name="Picture 4" descr="A child and a child looking at the camera&#10;&#10;Description automatically generated">
            <a:extLst>
              <a:ext uri="{FF2B5EF4-FFF2-40B4-BE49-F238E27FC236}">
                <a16:creationId xmlns:a16="http://schemas.microsoft.com/office/drawing/2014/main" id="{0850743C-B76A-455B-A46F-5473BFBC02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5861" y="804334"/>
            <a:ext cx="5051804" cy="5249332"/>
          </a:xfrm>
          <a:prstGeom prst="rect">
            <a:avLst/>
          </a:prstGeom>
          <a:ln w="57150" cmpd="thickThin">
            <a:solidFill>
              <a:srgbClr val="FFFFFF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5143591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09EA27C-DE62-4CEC-A6D3-4FA9EF40A58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outdoor, person, child, board&#10;&#10;Description automatically generated">
            <a:extLst>
              <a:ext uri="{FF2B5EF4-FFF2-40B4-BE49-F238E27FC236}">
                <a16:creationId xmlns:a16="http://schemas.microsoft.com/office/drawing/2014/main" id="{F7403A4F-C514-4822-AA41-953067E8AC5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3013" y="888458"/>
            <a:ext cx="6626576" cy="4969932"/>
          </a:xfrm>
          <a:prstGeom prst="rect">
            <a:avLst/>
          </a:prstGeom>
          <a:ln w="127000" cap="sq">
            <a:solidFill>
              <a:srgbClr val="FFFFFF"/>
            </a:solidFill>
            <a:miter lim="800000"/>
          </a:ln>
        </p:spPr>
      </p:pic>
      <p:pic>
        <p:nvPicPr>
          <p:cNvPr id="5" name="Picture 4" descr="A picture containing child, child, person, little&#10;&#10;Description automatically generated">
            <a:extLst>
              <a:ext uri="{FF2B5EF4-FFF2-40B4-BE49-F238E27FC236}">
                <a16:creationId xmlns:a16="http://schemas.microsoft.com/office/drawing/2014/main" id="{4FD69120-7275-4F46-BED0-6CA1B5290A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7733" y="2031207"/>
            <a:ext cx="5497602" cy="3975698"/>
          </a:xfrm>
          <a:prstGeom prst="rect">
            <a:avLst/>
          </a:prstGeom>
          <a:ln w="127000" cap="sq">
            <a:solidFill>
              <a:srgbClr val="FFFFFF"/>
            </a:solidFill>
            <a:miter lim="800000"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93CDC6-B480-4147-95FB-0E9BF5102ECD}"/>
              </a:ext>
            </a:extLst>
          </p:cNvPr>
          <p:cNvSpPr txBox="1"/>
          <p:nvPr/>
        </p:nvSpPr>
        <p:spPr>
          <a:xfrm>
            <a:off x="6417733" y="422031"/>
            <a:ext cx="5497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dirty="0"/>
              <a:t>Игра и активности деце у просторним целинама на дворишту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41747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72A3C0A-5679-4677-83C9-EAD97753F8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outdoor, building, small, blue&#10;&#10;Description automatically generated">
            <a:extLst>
              <a:ext uri="{FF2B5EF4-FFF2-40B4-BE49-F238E27FC236}">
                <a16:creationId xmlns:a16="http://schemas.microsoft.com/office/drawing/2014/main" id="{252F18E6-EE64-4BAE-B55D-2FF1CC22DA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 rot="5400000">
            <a:off x="705570" y="903098"/>
            <a:ext cx="5249332" cy="5051804"/>
          </a:xfrm>
          <a:prstGeom prst="rect">
            <a:avLst/>
          </a:prstGeom>
          <a:ln w="57150" cmpd="thickThin">
            <a:solidFill>
              <a:srgbClr val="FFFFFF"/>
            </a:solidFill>
            <a:miter lim="800000"/>
          </a:ln>
        </p:spPr>
      </p:pic>
      <p:pic>
        <p:nvPicPr>
          <p:cNvPr id="5" name="Picture 4" descr="A picture containing outdoor, blue, person, holding&#10;&#10;Description automatically generated">
            <a:extLst>
              <a:ext uri="{FF2B5EF4-FFF2-40B4-BE49-F238E27FC236}">
                <a16:creationId xmlns:a16="http://schemas.microsoft.com/office/drawing/2014/main" id="{7168550D-75E7-4F3E-A699-242CB0BEF1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 rot="5400000">
            <a:off x="6237097" y="903098"/>
            <a:ext cx="5249332" cy="5051804"/>
          </a:xfrm>
          <a:prstGeom prst="rect">
            <a:avLst/>
          </a:prstGeom>
          <a:ln w="57150" cmpd="thickThin">
            <a:solidFill>
              <a:srgbClr val="FFFFFF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70415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27F1DF9-E10B-4970-96A2-1D8EBA48F72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7DA863-3DD0-4429-9C9D-E627FBD112C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4611" y="350556"/>
            <a:ext cx="11542779" cy="6156888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" name="Picture 2" descr="A picture containing outdoor, building, sitting, small&#10;&#10;Description automatically generated">
            <a:extLst>
              <a:ext uri="{FF2B5EF4-FFF2-40B4-BE49-F238E27FC236}">
                <a16:creationId xmlns:a16="http://schemas.microsoft.com/office/drawing/2014/main" id="{CB4FB4B0-6491-44B7-A2AB-923FCC8A0F3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22589" y="1357346"/>
            <a:ext cx="5524411" cy="4143308"/>
          </a:xfrm>
          <a:prstGeom prst="rect">
            <a:avLst/>
          </a:prstGeom>
        </p:spPr>
      </p:pic>
      <p:pic>
        <p:nvPicPr>
          <p:cNvPr id="5" name="Picture 4" descr="A house with trees in the background&#10;&#10;Description automatically generated">
            <a:extLst>
              <a:ext uri="{FF2B5EF4-FFF2-40B4-BE49-F238E27FC236}">
                <a16:creationId xmlns:a16="http://schemas.microsoft.com/office/drawing/2014/main" id="{93334A6B-C069-4AD8-BE04-8C1F4B17FCB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144999" y="1357346"/>
            <a:ext cx="5524411" cy="4143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335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6E20F3-EBC1-44E0-8061-DE87DDF60754}"/>
              </a:ext>
            </a:extLst>
          </p:cNvPr>
          <p:cNvSpPr txBox="1"/>
          <p:nvPr/>
        </p:nvSpPr>
        <p:spPr>
          <a:xfrm>
            <a:off x="1590261" y="1033670"/>
            <a:ext cx="9475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200" b="1" dirty="0"/>
              <a:t>Пројекат смо започели у јулу 2020.године, мотивисани обуком „Подстицајно </a:t>
            </a:r>
            <a:r>
              <a:rPr lang="sr-Cyrl-RS" sz="3200" b="1" dirty="0" err="1"/>
              <a:t>окружње</a:t>
            </a:r>
            <a:r>
              <a:rPr lang="sr-Cyrl-RS" sz="3200" b="1" dirty="0"/>
              <a:t> у вртићу“</a:t>
            </a:r>
            <a:endParaRPr lang="en-US" sz="3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FE8C9F-CD44-4252-9BD7-A8167806425E}"/>
              </a:ext>
            </a:extLst>
          </p:cNvPr>
          <p:cNvSpPr txBox="1"/>
          <p:nvPr/>
        </p:nvSpPr>
        <p:spPr>
          <a:xfrm>
            <a:off x="3597965" y="2543602"/>
            <a:ext cx="54598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4400" b="1" dirty="0">
                <a:solidFill>
                  <a:srgbClr val="FF0000"/>
                </a:solidFill>
              </a:rPr>
              <a:t>КАКО?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991B8A-ED0B-462C-8912-9DCC4401E0DB}"/>
              </a:ext>
            </a:extLst>
          </p:cNvPr>
          <p:cNvSpPr txBox="1"/>
          <p:nvPr/>
        </p:nvSpPr>
        <p:spPr>
          <a:xfrm>
            <a:off x="1245704" y="3313043"/>
            <a:ext cx="101909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/>
              <a:t>Иницијална идеја за сагледавање могућности о реализацији овог пројекта била је :</a:t>
            </a:r>
          </a:p>
          <a:p>
            <a:pPr algn="ctr"/>
            <a:endParaRPr lang="sr-Cyrl-RS" sz="2400" b="1" dirty="0"/>
          </a:p>
          <a:p>
            <a:pPr algn="ctr"/>
            <a:r>
              <a:rPr lang="sr-Cyrl-RS" sz="2400" b="1" dirty="0"/>
              <a:t>„Зашто не склониш ову жицу и пустиш нас тамо?“ (показује на ограђени део дворишта)- изјава дечака З.М.(3)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9189798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BF494AE6-A88C-448B-B1B7-80259E6F4F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Picture 8" descr="A child sitting at a picnic table&#10;&#10;Description automatically generated">
            <a:extLst>
              <a:ext uri="{FF2B5EF4-FFF2-40B4-BE49-F238E27FC236}">
                <a16:creationId xmlns:a16="http://schemas.microsoft.com/office/drawing/2014/main" id="{A0BB7C4C-9E9E-48C0-AC03-29F1A54CFB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"/>
          <a:stretch/>
        </p:blipFill>
        <p:spPr>
          <a:xfrm>
            <a:off x="321734" y="321733"/>
            <a:ext cx="3084025" cy="3021406"/>
          </a:xfrm>
          <a:prstGeom prst="rect">
            <a:avLst/>
          </a:prstGeom>
        </p:spPr>
      </p:pic>
      <p:pic>
        <p:nvPicPr>
          <p:cNvPr id="3" name="Picture 2" descr="A picture containing outdoor, toy, colorful, colored&#10;&#10;Description automatically generated">
            <a:extLst>
              <a:ext uri="{FF2B5EF4-FFF2-40B4-BE49-F238E27FC236}">
                <a16:creationId xmlns:a16="http://schemas.microsoft.com/office/drawing/2014/main" id="{EAB1F505-D06A-4075-A80F-1085C61930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 rot="5400000">
            <a:off x="470770" y="3365817"/>
            <a:ext cx="2785952" cy="3084025"/>
          </a:xfrm>
          <a:prstGeom prst="rect">
            <a:avLst/>
          </a:prstGeom>
        </p:spPr>
      </p:pic>
      <p:pic>
        <p:nvPicPr>
          <p:cNvPr id="7" name="Picture 6" descr="A picture containing person, outdoor, frisbee, young&#10;&#10;Description automatically generated">
            <a:extLst>
              <a:ext uri="{FF2B5EF4-FFF2-40B4-BE49-F238E27FC236}">
                <a16:creationId xmlns:a16="http://schemas.microsoft.com/office/drawing/2014/main" id="{82716A5E-D8D2-4A2E-A48C-C15CA5B072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30374" y="1289645"/>
            <a:ext cx="5979074" cy="4043250"/>
          </a:xfrm>
          <a:prstGeom prst="rect">
            <a:avLst/>
          </a:prstGeom>
        </p:spPr>
      </p:pic>
      <p:pic>
        <p:nvPicPr>
          <p:cNvPr id="5" name="Picture 4" descr="A picture containing person, table, sitting, small&#10;&#10;Description automatically generated">
            <a:extLst>
              <a:ext uri="{FF2B5EF4-FFF2-40B4-BE49-F238E27FC236}">
                <a16:creationId xmlns:a16="http://schemas.microsoft.com/office/drawing/2014/main" id="{05AB023E-142B-4C9E-8FF2-E206B540120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862626" y="1293169"/>
            <a:ext cx="5979074" cy="403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1222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9">
            <a:extLst>
              <a:ext uri="{FF2B5EF4-FFF2-40B4-BE49-F238E27FC236}">
                <a16:creationId xmlns:a16="http://schemas.microsoft.com/office/drawing/2014/main" id="{AC5143D4-E842-4E76-98C7-42518DB650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hild that is holding a frisbee&#10;&#10;Description automatically generated">
            <a:extLst>
              <a:ext uri="{FF2B5EF4-FFF2-40B4-BE49-F238E27FC236}">
                <a16:creationId xmlns:a16="http://schemas.microsoft.com/office/drawing/2014/main" id="{3AF643F8-A04E-4595-85E6-E400A8BBE8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138" y="488137"/>
            <a:ext cx="5608274" cy="5883295"/>
          </a:xfrm>
          <a:prstGeom prst="rect">
            <a:avLst/>
          </a:prstGeom>
        </p:spPr>
      </p:pic>
      <p:sp>
        <p:nvSpPr>
          <p:cNvPr id="22" name="Rectangle 11">
            <a:extLst>
              <a:ext uri="{FF2B5EF4-FFF2-40B4-BE49-F238E27FC236}">
                <a16:creationId xmlns:a16="http://schemas.microsoft.com/office/drawing/2014/main" id="{5177F5E2-DC0B-4476-8ABD-1B8BA1F574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5362247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" name="Picture 2" descr="A picture containing grass, outdoor, person, child&#10;&#10;Description automatically generated">
            <a:extLst>
              <a:ext uri="{FF2B5EF4-FFF2-40B4-BE49-F238E27FC236}">
                <a16:creationId xmlns:a16="http://schemas.microsoft.com/office/drawing/2014/main" id="{BC45371D-F16B-4014-84DE-3248FC5C9DB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4412" y="488137"/>
            <a:ext cx="5608274" cy="5883295"/>
          </a:xfrm>
          <a:prstGeom prst="rect">
            <a:avLst/>
          </a:prstGeom>
        </p:spPr>
      </p:pic>
      <p:sp>
        <p:nvSpPr>
          <p:cNvPr id="23" name="Rectangle 13">
            <a:extLst>
              <a:ext uri="{FF2B5EF4-FFF2-40B4-BE49-F238E27FC236}">
                <a16:creationId xmlns:a16="http://schemas.microsoft.com/office/drawing/2014/main" id="{13D82955-585A-4084-8A5A-1D960C4ADC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16286" y="609600"/>
            <a:ext cx="5364525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FD356DC-FB22-46EC-B214-6858EB877C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24" name="Rounded Rectangle 21">
              <a:extLst>
                <a:ext uri="{FF2B5EF4-FFF2-40B4-BE49-F238E27FC236}">
                  <a16:creationId xmlns:a16="http://schemas.microsoft.com/office/drawing/2014/main" id="{F78B03FC-9D4D-4758-BFD4-48E54C088A1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5DCC465-44D1-462F-B780-A73109D185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9" name="Rounded Rectangle 27">
              <a:extLst>
                <a:ext uri="{FF2B5EF4-FFF2-40B4-BE49-F238E27FC236}">
                  <a16:creationId xmlns:a16="http://schemas.microsoft.com/office/drawing/2014/main" id="{EAF182C0-6005-44EE-A519-8408C73EE21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2125AA8-D0CA-49AF-85C7-A5F2C9A0A55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05244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672A3C0A-5679-4677-83C9-EAD97753F8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picture containing person, dog, sitting, person&#10;&#10;Description automatically generated">
            <a:extLst>
              <a:ext uri="{FF2B5EF4-FFF2-40B4-BE49-F238E27FC236}">
                <a16:creationId xmlns:a16="http://schemas.microsoft.com/office/drawing/2014/main" id="{C99FF70C-87B9-44D7-84EE-BF944424F5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 rot="5400000">
            <a:off x="242314" y="492391"/>
            <a:ext cx="5851232" cy="5631055"/>
          </a:xfrm>
          <a:prstGeom prst="rect">
            <a:avLst/>
          </a:prstGeom>
          <a:ln w="57150" cmpd="thickThin">
            <a:solidFill>
              <a:srgbClr val="FFFFFF"/>
            </a:solidFill>
            <a:miter lim="800000"/>
          </a:ln>
        </p:spPr>
      </p:pic>
      <p:pic>
        <p:nvPicPr>
          <p:cNvPr id="3" name="Picture 2" descr="A picture containing outdoor, young, small, person&#10;&#10;Description automatically generated">
            <a:extLst>
              <a:ext uri="{FF2B5EF4-FFF2-40B4-BE49-F238E27FC236}">
                <a16:creationId xmlns:a16="http://schemas.microsoft.com/office/drawing/2014/main" id="{7709AFB2-F7A5-46FD-ABAC-B4F94FEB96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 rot="5400000">
            <a:off x="6411141" y="677132"/>
            <a:ext cx="5718936" cy="5503737"/>
          </a:xfrm>
          <a:prstGeom prst="rect">
            <a:avLst/>
          </a:prstGeom>
          <a:ln w="57150" cmpd="thickThin">
            <a:solidFill>
              <a:srgbClr val="FFFFFF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6611477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4B425CB8-2B3F-4255-BE53-7491C57E28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E905C22-ADC2-4281-87F2-C04DA2AEE2F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0321862-51E9-4043-93D6-971529188CA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D8C3F63-D29B-4420-B816-AF54C4C892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BD0CCA-F30F-4D8D-A96A-93F46B9B74A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1C3B73B-B7CA-432A-925B-E82D73AC8B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EF1FF529-A042-4EAF-86FE-5713AC4D6B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6F8FFDF-272C-494E-A4EC-4000E79D0A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 useBgFill="1">
          <p:nvSpPr>
            <p:cNvPr id="32" name="Rectangle 31">
              <a:extLst>
                <a:ext uri="{FF2B5EF4-FFF2-40B4-BE49-F238E27FC236}">
                  <a16:creationId xmlns:a16="http://schemas.microsoft.com/office/drawing/2014/main" id="{69EF9E2A-603D-43F8-9667-90E95371063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39474F3-90A4-403B-A247-09559D8F87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0" y="0"/>
              <a:ext cx="12188825" cy="6856215"/>
              <a:chOff x="0" y="0"/>
              <a:chExt cx="12188825" cy="6856215"/>
            </a:xfrm>
          </p:grpSpPr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98FE73DE-328E-476E-AC41-F012601F379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PicPr>
                <a:picLocks noChangeAspect="1"/>
              </p:cNvPic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88825" cy="6856214"/>
              </a:xfrm>
              <a:prstGeom prst="rect">
                <a:avLst/>
              </a:prstGeom>
            </p:spPr>
          </p:pic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9E9823B9-BE42-495C-A7D0-E91BEA0F94B1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012" y="609600"/>
                <a:ext cx="10972800" cy="5638800"/>
              </a:xfrm>
              <a:prstGeom prst="rect">
                <a:avLst/>
              </a:prstGeom>
              <a:noFill/>
              <a:ln w="15875" cap="flat">
                <a:miter lim="800000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DC7CAF5A-860D-403A-B8A8-88A2574540C7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PicPr>
                <a:picLocks noChangeAspect="1"/>
              </p:cNvPic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5706471" y="76265"/>
                <a:ext cx="758952" cy="606425"/>
              </a:xfrm>
              <a:prstGeom prst="rect">
                <a:avLst/>
              </a:prstGeom>
            </p:spPr>
          </p:pic>
          <p:pic>
            <p:nvPicPr>
              <p:cNvPr id="50" name="Picture 36">
                <a:extLst>
                  <a:ext uri="{FF2B5EF4-FFF2-40B4-BE49-F238E27FC236}">
                    <a16:creationId xmlns:a16="http://schemas.microsoft.com/office/drawing/2014/main" id="{8426FA33-D8C3-4FB3-8615-33DD29C5A5A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PicPr>
                <a:picLocks noChangeAspect="1"/>
              </p:cNvPic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5706470" y="6173526"/>
                <a:ext cx="758952" cy="606425"/>
              </a:xfrm>
              <a:prstGeom prst="rect">
                <a:avLst/>
              </a:prstGeom>
            </p:spPr>
          </p:pic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FAF034F-583F-42E6-AB07-F25D453A9ECF}"/>
              </a:ext>
            </a:extLst>
          </p:cNvPr>
          <p:cNvSpPr txBox="1"/>
          <p:nvPr/>
        </p:nvSpPr>
        <p:spPr>
          <a:xfrm>
            <a:off x="1102619" y="4404852"/>
            <a:ext cx="9989677" cy="10547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40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Школска табла-поклон учитељица и другара из О.Ш. „Петар Кочић“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406BCFE-B7F6-454F-A417-F4ED1B6466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11086" y="1092200"/>
            <a:ext cx="8962768" cy="3128346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group of people standing in front of a building&#10;&#10;Description automatically generated">
            <a:extLst>
              <a:ext uri="{FF2B5EF4-FFF2-40B4-BE49-F238E27FC236}">
                <a16:creationId xmlns:a16="http://schemas.microsoft.com/office/drawing/2014/main" id="{1A3B1E57-A826-48D6-ADDC-EB0C19B4112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" b="-5"/>
          <a:stretch/>
        </p:blipFill>
        <p:spPr>
          <a:xfrm>
            <a:off x="1776502" y="1257341"/>
            <a:ext cx="4243375" cy="27980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620F38-AE14-42CF-A2AE-189203BA24F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6180744" y="1257341"/>
            <a:ext cx="4227694" cy="2798064"/>
          </a:xfrm>
          <a:prstGeom prst="rect">
            <a:avLst/>
          </a:prstGeom>
        </p:spPr>
      </p:pic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24B523A-1954-40C0-8DD7-EC1D034A7B9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164080" y="5518838"/>
            <a:ext cx="786384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9498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person, grass, outdoor, child&#10;&#10;Description automatically generated">
            <a:extLst>
              <a:ext uri="{FF2B5EF4-FFF2-40B4-BE49-F238E27FC236}">
                <a16:creationId xmlns:a16="http://schemas.microsoft.com/office/drawing/2014/main" id="{87893588-2EB6-4480-85EF-ED467C0981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4519" y="3506112"/>
            <a:ext cx="4397481" cy="3351888"/>
          </a:xfrm>
          <a:custGeom>
            <a:avLst/>
            <a:gdLst/>
            <a:ahLst/>
            <a:cxnLst/>
            <a:rect l="l" t="t" r="r" b="b"/>
            <a:pathLst>
              <a:path w="4397481" h="3351888">
                <a:moveTo>
                  <a:pt x="0" y="0"/>
                </a:moveTo>
                <a:lnTo>
                  <a:pt x="4397481" y="0"/>
                </a:lnTo>
                <a:lnTo>
                  <a:pt x="4397481" y="3351888"/>
                </a:lnTo>
                <a:lnTo>
                  <a:pt x="1552363" y="3351888"/>
                </a:lnTo>
                <a:close/>
              </a:path>
            </a:pathLst>
          </a:custGeom>
        </p:spPr>
      </p:pic>
      <p:pic>
        <p:nvPicPr>
          <p:cNvPr id="3" name="Picture 2" descr="A child that is standing in the grass&#10;&#10;Description automatically generated">
            <a:extLst>
              <a:ext uri="{FF2B5EF4-FFF2-40B4-BE49-F238E27FC236}">
                <a16:creationId xmlns:a16="http://schemas.microsoft.com/office/drawing/2014/main" id="{44CE8D98-508D-4B29-BBD9-6ECC7F4104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9154673" cy="6863475"/>
          </a:xfrm>
          <a:custGeom>
            <a:avLst/>
            <a:gdLst/>
            <a:ahLst/>
            <a:cxnLst/>
            <a:rect l="l" t="t" r="r" b="b"/>
            <a:pathLst>
              <a:path w="9154693" h="6863485">
                <a:moveTo>
                  <a:pt x="0" y="0"/>
                </a:moveTo>
                <a:lnTo>
                  <a:pt x="5976000" y="0"/>
                </a:lnTo>
                <a:lnTo>
                  <a:pt x="9154693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Picture 6" descr="A picture containing grass, outdoor, person, child&#10;&#10;Description automatically generated">
            <a:extLst>
              <a:ext uri="{FF2B5EF4-FFF2-40B4-BE49-F238E27FC236}">
                <a16:creationId xmlns:a16="http://schemas.microsoft.com/office/drawing/2014/main" id="{50F40D04-0D3D-43AA-8F5F-B75A3765BDB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8189" y="10"/>
            <a:ext cx="6023811" cy="3346394"/>
          </a:xfrm>
          <a:custGeom>
            <a:avLst/>
            <a:gdLst/>
            <a:ahLst/>
            <a:cxnLst/>
            <a:rect l="l" t="t" r="r" b="b"/>
            <a:pathLst>
              <a:path w="6023811" h="3346404">
                <a:moveTo>
                  <a:pt x="0" y="0"/>
                </a:moveTo>
                <a:lnTo>
                  <a:pt x="6023811" y="0"/>
                </a:lnTo>
                <a:lnTo>
                  <a:pt x="6023811" y="3346404"/>
                </a:lnTo>
                <a:lnTo>
                  <a:pt x="1549824" y="334640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003245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BF494AE6-A88C-448B-B1B7-80259E6F4F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A971C4-839A-49B3-940B-5804CACB9E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" b="-6"/>
          <a:stretch/>
        </p:blipFill>
        <p:spPr>
          <a:xfrm>
            <a:off x="321734" y="321733"/>
            <a:ext cx="3084025" cy="30214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24221AB-6889-491E-A5FC-11D6348D7C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"/>
          <a:stretch/>
        </p:blipFill>
        <p:spPr>
          <a:xfrm>
            <a:off x="321734" y="3514854"/>
            <a:ext cx="3084025" cy="2785952"/>
          </a:xfrm>
          <a:prstGeom prst="rect">
            <a:avLst/>
          </a:prstGeom>
        </p:spPr>
      </p:pic>
      <p:pic>
        <p:nvPicPr>
          <p:cNvPr id="5" name="Picture 4" descr="A picture containing bedroom, room, curtain&#10;&#10;Description automatically generated">
            <a:extLst>
              <a:ext uri="{FF2B5EF4-FFF2-40B4-BE49-F238E27FC236}">
                <a16:creationId xmlns:a16="http://schemas.microsoft.com/office/drawing/2014/main" id="{E7C28C71-A9B1-4EBC-9F12-01D78AF1B8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3598286" y="321733"/>
            <a:ext cx="4043250" cy="5979074"/>
          </a:xfrm>
          <a:prstGeom prst="rect">
            <a:avLst/>
          </a:prstGeom>
        </p:spPr>
      </p:pic>
      <p:pic>
        <p:nvPicPr>
          <p:cNvPr id="3" name="Picture 2" descr="A picture containing text, whiteboard&#10;&#10;Description automatically generated">
            <a:extLst>
              <a:ext uri="{FF2B5EF4-FFF2-40B4-BE49-F238E27FC236}">
                <a16:creationId xmlns:a16="http://schemas.microsoft.com/office/drawing/2014/main" id="{08D72D05-DE5C-492C-8D52-F4F4EEFCAF7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7834063" y="321733"/>
            <a:ext cx="4036201" cy="597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353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09EA27C-DE62-4CEC-A6D3-4FA9EF40A58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Text, letter&#10;&#10;Description automatically generated">
            <a:extLst>
              <a:ext uri="{FF2B5EF4-FFF2-40B4-BE49-F238E27FC236}">
                <a16:creationId xmlns:a16="http://schemas.microsoft.com/office/drawing/2014/main" id="{ACD240DB-97D3-4B6C-9D62-C43C6D2E6D9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653" y="110776"/>
            <a:ext cx="4731238" cy="6636446"/>
          </a:xfrm>
          <a:prstGeom prst="rect">
            <a:avLst/>
          </a:prstGeom>
          <a:ln w="127000" cap="sq">
            <a:solidFill>
              <a:srgbClr val="FFFFFF"/>
            </a:solidFill>
            <a:miter lim="800000"/>
          </a:ln>
        </p:spPr>
      </p:pic>
      <p:pic>
        <p:nvPicPr>
          <p:cNvPr id="6" name="Picture 5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6F72A03B-C9F1-4745-949F-5B18EB51B02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218994" y="982493"/>
            <a:ext cx="6161646" cy="4731238"/>
          </a:xfrm>
          <a:prstGeom prst="rect">
            <a:avLst/>
          </a:prstGeom>
          <a:ln w="127000" cap="sq">
            <a:solidFill>
              <a:srgbClr val="FFFFFF"/>
            </a:solidFill>
            <a:miter lim="800000"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706FFDA-7645-46B4-8E31-D7F2AD5E1DDF}"/>
              </a:ext>
            </a:extLst>
          </p:cNvPr>
          <p:cNvSpPr txBox="1"/>
          <p:nvPr/>
        </p:nvSpPr>
        <p:spPr>
          <a:xfrm>
            <a:off x="5950634" y="1392702"/>
            <a:ext cx="5140308" cy="3826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6937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44958B8-57B6-4B37-8A18-D54A32EC2D3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indoor, room, living, bedroom&#10;&#10;Description automatically generated">
            <a:extLst>
              <a:ext uri="{FF2B5EF4-FFF2-40B4-BE49-F238E27FC236}">
                <a16:creationId xmlns:a16="http://schemas.microsoft.com/office/drawing/2014/main" id="{846D2883-F4A6-4D26-9E4B-493C0E12B4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138" y="488137"/>
            <a:ext cx="11227442" cy="588329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7E4A740-3A69-42A5-8AC0-3905D518F4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10972800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283C010-53D7-404B-9300-DB1BAE1EAE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13" name="Rounded Rectangle 21">
              <a:extLst>
                <a:ext uri="{FF2B5EF4-FFF2-40B4-BE49-F238E27FC236}">
                  <a16:creationId xmlns:a16="http://schemas.microsoft.com/office/drawing/2014/main" id="{DFC03671-D6D3-4BA9-AD3E-6ADE11D07C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D51935-8C23-4BCB-987B-F5AC9E3D94C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5" name="Rounded Rectangle 27">
              <a:extLst>
                <a:ext uri="{FF2B5EF4-FFF2-40B4-BE49-F238E27FC236}">
                  <a16:creationId xmlns:a16="http://schemas.microsoft.com/office/drawing/2014/main" id="{72D5A197-23EF-4751-9E72-FEB79910EF1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DD7E4D1-EC3E-4109-9647-9E6652A92D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8F35E3F-52CD-4BE2-994E-065A84C3537C}"/>
              </a:ext>
            </a:extLst>
          </p:cNvPr>
          <p:cNvSpPr txBox="1"/>
          <p:nvPr/>
        </p:nvSpPr>
        <p:spPr>
          <a:xfrm>
            <a:off x="2213113" y="185530"/>
            <a:ext cx="7659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200" dirty="0"/>
              <a:t>ПРОЦЕСНИ ПАНО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218138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262ABC4B-37D8-4218-BDD8-6DF6A00C0C8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room that has a sign on a wall&#10;&#10;Description automatically generated">
            <a:extLst>
              <a:ext uri="{FF2B5EF4-FFF2-40B4-BE49-F238E27FC236}">
                <a16:creationId xmlns:a16="http://schemas.microsoft.com/office/drawing/2014/main" id="{A0512BC7-7B20-42F0-97F0-5826FACC15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 b="-3"/>
          <a:stretch/>
        </p:blipFill>
        <p:spPr>
          <a:xfrm>
            <a:off x="321730" y="321732"/>
            <a:ext cx="5674897" cy="3017405"/>
          </a:xfrm>
          <a:prstGeom prst="rect">
            <a:avLst/>
          </a:prstGeom>
        </p:spPr>
      </p:pic>
      <p:pic>
        <p:nvPicPr>
          <p:cNvPr id="11" name="Picture 10" descr="A room that has a sign on a wall&#10;&#10;Description automatically generated">
            <a:extLst>
              <a:ext uri="{FF2B5EF4-FFF2-40B4-BE49-F238E27FC236}">
                <a16:creationId xmlns:a16="http://schemas.microsoft.com/office/drawing/2014/main" id="{7A9CCDE1-9219-432B-8B06-2481CBA4C3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 b="-3"/>
          <a:stretch/>
        </p:blipFill>
        <p:spPr>
          <a:xfrm>
            <a:off x="321730" y="3510853"/>
            <a:ext cx="5674897" cy="2789954"/>
          </a:xfrm>
          <a:prstGeom prst="rect">
            <a:avLst/>
          </a:prstGeom>
        </p:spPr>
      </p:pic>
      <p:pic>
        <p:nvPicPr>
          <p:cNvPr id="5" name="Picture 4" descr="A sign on a window&#10;&#10;Description automatically generated">
            <a:extLst>
              <a:ext uri="{FF2B5EF4-FFF2-40B4-BE49-F238E27FC236}">
                <a16:creationId xmlns:a16="http://schemas.microsoft.com/office/drawing/2014/main" id="{827BD136-976D-41FC-800F-FA160EF28D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6195373" y="321733"/>
            <a:ext cx="5674897" cy="597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5355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5100B2-5156-4D25-AB8D-A7366540F6F8}"/>
              </a:ext>
            </a:extLst>
          </p:cNvPr>
          <p:cNvSpPr txBox="1"/>
          <p:nvPr/>
        </p:nvSpPr>
        <p:spPr>
          <a:xfrm>
            <a:off x="1948070" y="1298713"/>
            <a:ext cx="8123582" cy="4108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560149-569B-44BD-A560-8C4186796CFD}"/>
              </a:ext>
            </a:extLst>
          </p:cNvPr>
          <p:cNvSpPr txBox="1"/>
          <p:nvPr/>
        </p:nvSpPr>
        <p:spPr>
          <a:xfrm>
            <a:off x="1484243" y="649357"/>
            <a:ext cx="9223513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dirty="0"/>
              <a:t>Током реализације овог пројекта… :</a:t>
            </a:r>
          </a:p>
          <a:p>
            <a:pPr algn="ctr"/>
            <a:endParaRPr lang="sr-Cyrl-RS" sz="2000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sr-Cyrl-RS" sz="2000" dirty="0"/>
              <a:t>Остварили смо изузетну </a:t>
            </a:r>
            <a:r>
              <a:rPr lang="sr-Cyrl-RS" sz="2000" dirty="0" err="1"/>
              <a:t>срарадњу</a:t>
            </a:r>
            <a:r>
              <a:rPr lang="sr-Cyrl-RS" sz="2000" dirty="0"/>
              <a:t> између две васпитне групе, и посветили значајну пажњу </a:t>
            </a:r>
            <a:r>
              <a:rPr lang="sr-Cyrl-RS" sz="2000" dirty="0" err="1"/>
              <a:t>вршњачком</a:t>
            </a:r>
            <a:r>
              <a:rPr lang="sr-Cyrl-RS" sz="2000" dirty="0"/>
              <a:t> учењу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sr-Cyrl-RS" sz="2000" dirty="0"/>
              <a:t>Уз помоћ родитеља сазнали смо за многе ресурсе локалне заједнице које ћемо и у будуће истраживати и користити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sr-Cyrl-RS" sz="2000" dirty="0"/>
              <a:t>Подржали смо и охрабрили дечији истраживачки однос ка учењу, и заједно са њима трагали за одговорима на њихова питања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sr-Cyrl-RS" sz="2000" dirty="0"/>
              <a:t>Са родитељима и породицама деце креирали смо отворен и партнерски однос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sr-Cyrl-RS" sz="2000" dirty="0">
              <a:solidFill>
                <a:srgbClr val="FF0000"/>
              </a:solidFill>
            </a:endParaRPr>
          </a:p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sr-Cyrl-RS" sz="2000" dirty="0">
                <a:solidFill>
                  <a:srgbClr val="FF0000"/>
                </a:solidFill>
              </a:rPr>
              <a:t>Идеја и иницијатива која се провлачила кроз све сегменте </a:t>
            </a:r>
            <a:r>
              <a:rPr lang="sr-Cyrl-RS" sz="2000" dirty="0" err="1">
                <a:solidFill>
                  <a:srgbClr val="FF0000"/>
                </a:solidFill>
              </a:rPr>
              <a:t>пројкта</a:t>
            </a:r>
            <a:r>
              <a:rPr lang="sr-Cyrl-RS" sz="2000" dirty="0">
                <a:solidFill>
                  <a:srgbClr val="FF0000"/>
                </a:solidFill>
              </a:rPr>
              <a:t> била је, посета објекту „Сунце“, столару, тесару и аутомеханичару у моментима када нас је пројекат водио у том правцу. Међутим због тренутне епидемиолошке ситуације одлучили смо да ове посете одложимо за неку бољу прилику, а потребна сазнања и одговоре на питања смо добили путем видео позива са васпитачима из објекта „Сунце“, видео записа са </a:t>
            </a:r>
            <a:r>
              <a:rPr lang="en-US" sz="2000" dirty="0" err="1">
                <a:solidFill>
                  <a:srgbClr val="FF0000"/>
                </a:solidFill>
              </a:rPr>
              <a:t>youtube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sr-Cyrl-RS" sz="2000" dirty="0">
                <a:solidFill>
                  <a:srgbClr val="FF0000"/>
                </a:solidFill>
              </a:rPr>
              <a:t>канала и сл.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081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CD7985-B3B3-49B7-847F-DBACCEFC4533}"/>
              </a:ext>
            </a:extLst>
          </p:cNvPr>
          <p:cNvSpPr txBox="1"/>
          <p:nvPr/>
        </p:nvSpPr>
        <p:spPr>
          <a:xfrm>
            <a:off x="2093843" y="1258957"/>
            <a:ext cx="8004313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/>
              <a:t>Током јула васпитачи су свакодневно снимали игру деце, на крају радног дана неке видео записе смо погледали и више пута. Закључили смо:</a:t>
            </a:r>
          </a:p>
          <a:p>
            <a:endParaRPr lang="sr-Cyrl-R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/>
              <a:t>Ограђен простор који имамо у дворишту са справама за децу је мали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/>
              <a:t>Због броја справа и реквизита које имамо често настају конфликти (2 љуљашке, 2 клацкалице, 1 тобоган..)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/>
              <a:t>Ограђен простор у ком боравимо напољу деци не даје довољно могућности за трчање, игре са лоптом, као ни за истраживачке активности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/>
              <a:t>Деца се осећају „затворено“ због жице која ограђује простор са справама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/>
              <a:t>Одређена група деце инсистира свакодневно да изнесе из боравка кухињске елементе, судове и сл.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/>
              <a:t>Деца у ограђеном простору немају могућност осамљивања, те се у ситуацијама када то желе завлаче испод клупа или тобогана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b="1" u="sng" dirty="0"/>
              <a:t>Од отварања овог објеката трудили смо се да деца квалитетно ЖИВЕ (не уче) у вртићу, </a:t>
            </a:r>
            <a:r>
              <a:rPr lang="sr-Cyrl-RS" b="1" u="sng" dirty="0">
                <a:solidFill>
                  <a:srgbClr val="FF0000"/>
                </a:solidFill>
              </a:rPr>
              <a:t>тако да је ограђен мали простор без могућности флексибилности и промена недовољно инспиративан за децу.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Cyrl-R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Cyrl-R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340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0">
            <a:extLst>
              <a:ext uri="{FF2B5EF4-FFF2-40B4-BE49-F238E27FC236}">
                <a16:creationId xmlns:a16="http://schemas.microsoft.com/office/drawing/2014/main" id="{E8DC6FCD-811B-436E-9FEE-FC957486CD7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tree in a forest&#10;&#10;Description automatically generated">
            <a:extLst>
              <a:ext uri="{FF2B5EF4-FFF2-40B4-BE49-F238E27FC236}">
                <a16:creationId xmlns:a16="http://schemas.microsoft.com/office/drawing/2014/main" id="{5A65FB4B-9D46-4C03-9DD5-B29F00944C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517078" y="-1146622"/>
            <a:ext cx="3167426" cy="5804105"/>
          </a:xfrm>
          <a:prstGeom prst="rect">
            <a:avLst/>
          </a:prstGeom>
        </p:spPr>
      </p:pic>
      <p:pic>
        <p:nvPicPr>
          <p:cNvPr id="3" name="Picture 2" descr="A building with trees in the background&#10;&#10;Description automatically generated">
            <a:extLst>
              <a:ext uri="{FF2B5EF4-FFF2-40B4-BE49-F238E27FC236}">
                <a16:creationId xmlns:a16="http://schemas.microsoft.com/office/drawing/2014/main" id="{7D69DB58-1BFD-4DB1-8CC8-7DFE439513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 rot="5400000">
            <a:off x="7510601" y="-1143511"/>
            <a:ext cx="3167426" cy="5797883"/>
          </a:xfrm>
          <a:prstGeom prst="rect">
            <a:avLst/>
          </a:prstGeom>
        </p:spPr>
      </p:pic>
      <p:pic>
        <p:nvPicPr>
          <p:cNvPr id="7" name="Picture 6" descr="A wooden bench in a park&#10;&#10;Description automatically generated">
            <a:extLst>
              <a:ext uri="{FF2B5EF4-FFF2-40B4-BE49-F238E27FC236}">
                <a16:creationId xmlns:a16="http://schemas.microsoft.com/office/drawing/2014/main" id="{0CB20191-29A7-4C3F-91C4-D4F812386F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198739" y="3510858"/>
            <a:ext cx="5804105" cy="2789948"/>
          </a:xfrm>
          <a:prstGeom prst="rect">
            <a:avLst/>
          </a:prstGeom>
        </p:spPr>
      </p:pic>
      <p:pic>
        <p:nvPicPr>
          <p:cNvPr id="9" name="Picture 8" descr="A bench next to a tree&#10;&#10;Description automatically generated">
            <a:extLst>
              <a:ext uri="{FF2B5EF4-FFF2-40B4-BE49-F238E27FC236}">
                <a16:creationId xmlns:a16="http://schemas.microsoft.com/office/drawing/2014/main" id="{AAEF2809-C527-49A6-BF53-1EE0CDE9AFB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 rot="5400000">
            <a:off x="7699339" y="2006890"/>
            <a:ext cx="2789948" cy="579788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A68C21-FD37-4A7D-988E-A7ED8BF7EBDD}"/>
              </a:ext>
            </a:extLst>
          </p:cNvPr>
          <p:cNvSpPr txBox="1"/>
          <p:nvPr/>
        </p:nvSpPr>
        <p:spPr>
          <a:xfrm>
            <a:off x="6601559" y="1087281"/>
            <a:ext cx="379012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3200" b="1" dirty="0">
                <a:solidFill>
                  <a:schemeClr val="bg1"/>
                </a:solidFill>
              </a:rPr>
              <a:t>ИЗГЛЕД НАШЕГ ДВОРИШТА ПРЕ ПОЧЕТКА ПРОЦЕСА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566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F600C3-504C-45CA-B80F-F98EC781B99A}"/>
              </a:ext>
            </a:extLst>
          </p:cNvPr>
          <p:cNvSpPr txBox="1"/>
          <p:nvPr/>
        </p:nvSpPr>
        <p:spPr>
          <a:xfrm>
            <a:off x="1351722" y="1152939"/>
            <a:ext cx="962107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200" b="1" dirty="0"/>
              <a:t>Сагледавамо перспективу деце кроз различите технике: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sr-Cyrl-RS" sz="2400" dirty="0"/>
              <a:t>Прављење мапе – деца фотографишу двориште, касније слике уклапамо у мапу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sr-Cyrl-RS" sz="2400" dirty="0"/>
              <a:t>Излазимо на двориште где деца за почетак цртају оно шта имамо тренутно, како се тамо осећају, и шта радимо када смо напољу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sr-Cyrl-RS" sz="2400" dirty="0"/>
              <a:t>Луткице за осећања- разговарамо где се осећају лепо, где се на дворишту плаше и сл.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sr-Cyrl-RS" sz="2400" dirty="0"/>
              <a:t>З-Ж-Н табела</a:t>
            </a:r>
            <a:endParaRPr lang="en-US" sz="2400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sr-Cyrl-RS" sz="2400" dirty="0"/>
              <a:t>Формирамо процесни пано- зидови у функцији паноа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sr-Cyrl-RS" sz="2400" dirty="0"/>
              <a:t>Васпитачи примењују стечена знања са обуке „Подстицајно окружење у вртићу“ (визуелни материјали, индивидуализација и сл.)</a:t>
            </a:r>
          </a:p>
          <a:p>
            <a:pPr algn="ctr"/>
            <a:endParaRPr lang="sr-Cyrl-R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851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 descr="A picture containing person, child, outdoor, young&#10;&#10;Description automatically generated">
            <a:extLst>
              <a:ext uri="{FF2B5EF4-FFF2-40B4-BE49-F238E27FC236}">
                <a16:creationId xmlns:a16="http://schemas.microsoft.com/office/drawing/2014/main" id="{348D8B53-AB47-49AD-9633-DDB96287EE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 rot="5400000">
            <a:off x="-306592" y="1701979"/>
            <a:ext cx="5751713" cy="3462131"/>
          </a:xfrm>
          <a:prstGeom prst="rect">
            <a:avLst/>
          </a:prstGeom>
        </p:spPr>
      </p:pic>
      <p:pic>
        <p:nvPicPr>
          <p:cNvPr id="3" name="Picture 2" descr="A picture containing person, outdoor, sitting, small&#10;&#10;Description automatically generated">
            <a:extLst>
              <a:ext uri="{FF2B5EF4-FFF2-40B4-BE49-F238E27FC236}">
                <a16:creationId xmlns:a16="http://schemas.microsoft.com/office/drawing/2014/main" id="{8A2A6C14-5E61-409C-9043-B6C490A46F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 rot="5400000">
            <a:off x="3231273" y="1785496"/>
            <a:ext cx="5751713" cy="3295096"/>
          </a:xfrm>
          <a:prstGeom prst="rect">
            <a:avLst/>
          </a:prstGeom>
        </p:spPr>
      </p:pic>
      <p:pic>
        <p:nvPicPr>
          <p:cNvPr id="5" name="Picture 4" descr="A picture containing person, outdoor, child, child&#10;&#10;Description automatically generated">
            <a:extLst>
              <a:ext uri="{FF2B5EF4-FFF2-40B4-BE49-F238E27FC236}">
                <a16:creationId xmlns:a16="http://schemas.microsoft.com/office/drawing/2014/main" id="{F9D2198A-961A-42A6-9DFA-6E6E40F519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 rot="5400000">
            <a:off x="6758003" y="1713115"/>
            <a:ext cx="5751713" cy="343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574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4F7B9026-36AD-42E4-B172-8D68F3A339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DEEC770F-73EE-47A7-A0F9-EC662E7425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 b="-4"/>
          <a:stretch/>
        </p:blipFill>
        <p:spPr>
          <a:xfrm rot="5400000">
            <a:off x="-1168120" y="1532364"/>
            <a:ext cx="6514565" cy="3793268"/>
          </a:xfrm>
          <a:prstGeom prst="rect">
            <a:avLst/>
          </a:prstGeom>
        </p:spPr>
      </p:pic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002C847E-CCB0-4D04-9188-F3A01111A1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 b="-4"/>
          <a:stretch/>
        </p:blipFill>
        <p:spPr>
          <a:xfrm rot="5400000">
            <a:off x="2838717" y="1517536"/>
            <a:ext cx="6514565" cy="3822924"/>
          </a:xfrm>
          <a:prstGeom prst="rect">
            <a:avLst/>
          </a:prstGeom>
        </p:spPr>
      </p:pic>
      <p:pic>
        <p:nvPicPr>
          <p:cNvPr id="7" name="Picture 6" descr="A child that is standing in the grass&#10;&#10;Description automatically generated">
            <a:extLst>
              <a:ext uri="{FF2B5EF4-FFF2-40B4-BE49-F238E27FC236}">
                <a16:creationId xmlns:a16="http://schemas.microsoft.com/office/drawing/2014/main" id="{EBFD63F5-4B45-4AA1-B79C-B58DB4791A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8188032" y="171716"/>
            <a:ext cx="3799007" cy="6514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137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44958B8-57B6-4B37-8A18-D54A32EC2D3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person, child, sitting, child&#10;&#10;Description automatically generated">
            <a:extLst>
              <a:ext uri="{FF2B5EF4-FFF2-40B4-BE49-F238E27FC236}">
                <a16:creationId xmlns:a16="http://schemas.microsoft.com/office/drawing/2014/main" id="{7FE5660A-891E-4013-A08F-96ED627557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138" y="488137"/>
            <a:ext cx="11227442" cy="588329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7E4A740-3A69-42A5-8AC0-3905D518F4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012" y="609600"/>
            <a:ext cx="10972800" cy="5638800"/>
          </a:xfrm>
          <a:prstGeom prst="rect">
            <a:avLst/>
          </a:prstGeom>
          <a:noFill/>
          <a:ln w="15875" cap="flat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283C010-53D7-404B-9300-DB1BAE1EAE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128956"/>
            <a:ext cx="12234672" cy="658368"/>
            <a:chOff x="-18288" y="3128956"/>
            <a:chExt cx="12234672" cy="658368"/>
          </a:xfrm>
        </p:grpSpPr>
        <p:sp useBgFill="1">
          <p:nvSpPr>
            <p:cNvPr id="13" name="Rounded Rectangle 21">
              <a:extLst>
                <a:ext uri="{FF2B5EF4-FFF2-40B4-BE49-F238E27FC236}">
                  <a16:creationId xmlns:a16="http://schemas.microsoft.com/office/drawing/2014/main" id="{DFC03671-D6D3-4BA9-AD3E-6ADE11D07C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D51935-8C23-4BCB-987B-F5AC9E3D94C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15" name="Rounded Rectangle 27">
              <a:extLst>
                <a:ext uri="{FF2B5EF4-FFF2-40B4-BE49-F238E27FC236}">
                  <a16:creationId xmlns:a16="http://schemas.microsoft.com/office/drawing/2014/main" id="{72D5A197-23EF-4751-9E72-FEB79910EF1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DD7E4D1-EC3E-4109-9647-9E6652A92D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32645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937</Words>
  <Application>Microsoft Office PowerPoint</Application>
  <PresentationFormat>Widescreen</PresentationFormat>
  <Paragraphs>62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Garamond</vt:lpstr>
      <vt:lpstr>Segoe Script</vt:lpstr>
      <vt:lpstr>Wingdings</vt:lpstr>
      <vt:lpstr>Organic</vt:lpstr>
      <vt:lpstr>Пројекат „Уређење дворишта“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Пројекат „Уређење дворишта“</dc:title>
  <dc:creator>Filip Surla</dc:creator>
  <cp:lastModifiedBy>AleksaE</cp:lastModifiedBy>
  <cp:revision>4</cp:revision>
  <dcterms:created xsi:type="dcterms:W3CDTF">2020-11-15T10:37:08Z</dcterms:created>
  <dcterms:modified xsi:type="dcterms:W3CDTF">2021-01-19T12:04:08Z</dcterms:modified>
</cp:coreProperties>
</file>