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C6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96" y="-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D16A819-592E-439E-9301-EDA748F2AA13}" type="datetimeFigureOut">
              <a:rPr lang="en-US" smtClean="0"/>
              <a:t>10/27/2023</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EA9004-F919-4296-8BC1-0D6695B27177}"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D16A819-592E-439E-9301-EDA748F2AA13}"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EA9004-F919-4296-8BC1-0D6695B27177}"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1EA9004-F919-4296-8BC1-0D6695B27177}"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D16A819-592E-439E-9301-EDA748F2AA13}"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D16A819-592E-439E-9301-EDA748F2AA13}"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1EA9004-F919-4296-8BC1-0D6695B27177}"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16A819-592E-439E-9301-EDA748F2AA13}" type="datetimeFigureOut">
              <a:rPr lang="en-US" smtClean="0"/>
              <a:t>10/27/2023</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EA9004-F919-4296-8BC1-0D6695B27177}"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2D16A819-592E-439E-9301-EDA748F2AA13}" type="datetimeFigureOut">
              <a:rPr lang="en-US" smtClean="0"/>
              <a:t>10/27/2023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EA9004-F919-4296-8BC1-0D6695B27177}"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D16A819-592E-439E-9301-EDA748F2AA13}" type="datetimeFigureOut">
              <a:rPr lang="en-US" smtClean="0"/>
              <a:t>10/27/2023</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1EA9004-F919-4296-8BC1-0D6695B27177}"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D16A819-592E-439E-9301-EDA748F2AA13}" type="datetimeFigureOut">
              <a:rPr lang="en-US" smtClean="0"/>
              <a:t>10/27/2023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1EA9004-F919-4296-8BC1-0D6695B2717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2D16A819-592E-439E-9301-EDA748F2AA13}" type="datetimeFigureOut">
              <a:rPr lang="en-US" smtClean="0"/>
              <a:t>10/27/2023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1EA9004-F919-4296-8BC1-0D6695B2717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EA9004-F919-4296-8BC1-0D6695B27177}"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2D16A819-592E-439E-9301-EDA748F2AA13}" type="datetimeFigureOut">
              <a:rPr lang="en-US" smtClean="0"/>
              <a:t>10/27/2023</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1EA9004-F919-4296-8BC1-0D6695B27177}"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2D16A819-592E-439E-9301-EDA748F2AA13}" type="datetimeFigureOut">
              <a:rPr lang="en-US" smtClean="0"/>
              <a:t>10/27/2023</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16A819-592E-439E-9301-EDA748F2AA13}" type="datetimeFigureOut">
              <a:rPr lang="en-US" smtClean="0"/>
              <a:t>10/27/2023</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EA9004-F919-4296-8BC1-0D6695B27177}"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31640" y="332656"/>
            <a:ext cx="6400800" cy="1752600"/>
          </a:xfrm>
        </p:spPr>
        <p:txBody>
          <a:bodyPr>
            <a:normAutofit fontScale="92500"/>
          </a:bodyPr>
          <a:lstStyle/>
          <a:p>
            <a:r>
              <a:rPr lang="ru-RU" sz="3200" dirty="0">
                <a:solidFill>
                  <a:srgbClr val="FF0000"/>
                </a:solidFill>
              </a:rPr>
              <a:t>Игром кроз знање</a:t>
            </a:r>
            <a:br>
              <a:rPr lang="ru-RU" sz="3200" dirty="0">
                <a:solidFill>
                  <a:srgbClr val="FF0000"/>
                </a:solidFill>
              </a:rPr>
            </a:br>
            <a:r>
              <a:rPr lang="ru-RU" sz="3200" dirty="0">
                <a:solidFill>
                  <a:srgbClr val="FF0000"/>
                </a:solidFill>
              </a:rPr>
              <a:t>- допунска настава из </a:t>
            </a:r>
            <a:br>
              <a:rPr lang="ru-RU" sz="3200" dirty="0">
                <a:solidFill>
                  <a:srgbClr val="FF0000"/>
                </a:solidFill>
              </a:rPr>
            </a:br>
            <a:r>
              <a:rPr lang="ru-RU" sz="3200" dirty="0">
                <a:solidFill>
                  <a:srgbClr val="FF0000"/>
                </a:solidFill>
              </a:rPr>
              <a:t>српског језика -</a:t>
            </a:r>
            <a:endParaRPr lang="en-US" sz="3200" dirty="0">
              <a:solidFill>
                <a:srgbClr val="FF0000"/>
              </a:solidFill>
            </a:endParaRPr>
          </a:p>
        </p:txBody>
      </p:sp>
      <p:sp>
        <p:nvSpPr>
          <p:cNvPr id="2" name="Title 1"/>
          <p:cNvSpPr>
            <a:spLocks noGrp="1"/>
          </p:cNvSpPr>
          <p:nvPr>
            <p:ph type="ctrTitle"/>
          </p:nvPr>
        </p:nvSpPr>
        <p:spPr>
          <a:xfrm>
            <a:off x="827584" y="2852936"/>
            <a:ext cx="7772400" cy="1752600"/>
          </a:xfrm>
        </p:spPr>
        <p:txBody>
          <a:bodyPr>
            <a:normAutofit fontScale="90000"/>
          </a:bodyPr>
          <a:lstStyle/>
          <a:p>
            <a:r>
              <a:rPr lang="sr-Cyrl-RS" b="1" dirty="0" smtClean="0">
                <a:solidFill>
                  <a:schemeClr val="bg2">
                    <a:lumMod val="10000"/>
                  </a:schemeClr>
                </a:solidFill>
              </a:rPr>
              <a:t>Савремени концепт у реализацији допунске наставе</a:t>
            </a:r>
            <a:endParaRPr lang="en-US" b="1" dirty="0">
              <a:solidFill>
                <a:schemeClr val="bg2">
                  <a:lumMod val="10000"/>
                </a:schemeClr>
              </a:solidFill>
            </a:endParaRPr>
          </a:p>
        </p:txBody>
      </p:sp>
      <p:sp>
        <p:nvSpPr>
          <p:cNvPr id="4" name="TextBox 3"/>
          <p:cNvSpPr txBox="1"/>
          <p:nvPr/>
        </p:nvSpPr>
        <p:spPr>
          <a:xfrm>
            <a:off x="2987824" y="5085184"/>
            <a:ext cx="5904655" cy="1200329"/>
          </a:xfrm>
          <a:prstGeom prst="rect">
            <a:avLst/>
          </a:prstGeom>
          <a:noFill/>
        </p:spPr>
        <p:txBody>
          <a:bodyPr wrap="square" rtlCol="0">
            <a:spAutoFit/>
          </a:bodyPr>
          <a:lstStyle/>
          <a:p>
            <a:pPr algn="r"/>
            <a:r>
              <a:rPr lang="sr-Cyrl-RS" sz="2400" b="1" dirty="0" smtClean="0">
                <a:solidFill>
                  <a:schemeClr val="bg2">
                    <a:lumMod val="25000"/>
                  </a:schemeClr>
                </a:solidFill>
              </a:rPr>
              <a:t>Зорана Трбовић</a:t>
            </a:r>
          </a:p>
          <a:p>
            <a:pPr algn="r"/>
            <a:r>
              <a:rPr lang="sr-Cyrl-RS" sz="2400" b="1" dirty="0" smtClean="0">
                <a:solidFill>
                  <a:schemeClr val="bg2">
                    <a:lumMod val="25000"/>
                  </a:schemeClr>
                </a:solidFill>
              </a:rPr>
              <a:t>Маја Страњина</a:t>
            </a:r>
          </a:p>
          <a:p>
            <a:pPr algn="r"/>
            <a:r>
              <a:rPr lang="sr-Cyrl-RS" sz="2400" b="1" dirty="0" smtClean="0">
                <a:solidFill>
                  <a:schemeClr val="bg2">
                    <a:lumMod val="25000"/>
                  </a:schemeClr>
                </a:solidFill>
              </a:rPr>
              <a:t>ОШ „Милена Павловић Барили“</a:t>
            </a:r>
            <a:endParaRPr lang="en-US" sz="2400" b="1" dirty="0">
              <a:solidFill>
                <a:schemeClr val="bg2">
                  <a:lumMod val="25000"/>
                </a:schemeClr>
              </a:solidFill>
            </a:endParaRPr>
          </a:p>
        </p:txBody>
      </p:sp>
    </p:spTree>
    <p:extLst>
      <p:ext uri="{BB962C8B-B14F-4D97-AF65-F5344CB8AC3E}">
        <p14:creationId xmlns:p14="http://schemas.microsoft.com/office/powerpoint/2010/main" val="2501723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88640"/>
            <a:ext cx="8534400" cy="6669360"/>
          </a:xfrm>
        </p:spPr>
        <p:txBody>
          <a:bodyPr>
            <a:normAutofit fontScale="90000"/>
          </a:bodyPr>
          <a:lstStyle/>
          <a:p>
            <a:r>
              <a:rPr lang="ru-RU" dirty="0" smtClean="0">
                <a:solidFill>
                  <a:schemeClr val="tx2">
                    <a:lumMod val="75000"/>
                  </a:schemeClr>
                </a:solidFill>
              </a:rPr>
              <a:t/>
            </a:r>
            <a:br>
              <a:rPr lang="ru-RU" dirty="0" smtClean="0">
                <a:solidFill>
                  <a:schemeClr val="tx2">
                    <a:lumMod val="75000"/>
                  </a:schemeClr>
                </a:solidFill>
              </a:rPr>
            </a:br>
            <a:r>
              <a:rPr lang="ru-RU" dirty="0">
                <a:solidFill>
                  <a:schemeClr val="tx2">
                    <a:lumMod val="75000"/>
                  </a:schemeClr>
                </a:solidFill>
              </a:rPr>
              <a:t/>
            </a:r>
            <a:br>
              <a:rPr lang="ru-RU" dirty="0">
                <a:solidFill>
                  <a:schemeClr val="tx2">
                    <a:lumMod val="75000"/>
                  </a:schemeClr>
                </a:solidFill>
              </a:rPr>
            </a:br>
            <a:r>
              <a:rPr lang="ru-RU" dirty="0" smtClean="0">
                <a:solidFill>
                  <a:schemeClr val="tx2">
                    <a:lumMod val="75000"/>
                  </a:schemeClr>
                </a:solidFill>
              </a:rPr>
              <a:t>Загонетке:</a:t>
            </a:r>
            <a:br>
              <a:rPr lang="ru-RU" dirty="0" smtClean="0">
                <a:solidFill>
                  <a:schemeClr val="tx2">
                    <a:lumMod val="75000"/>
                  </a:schemeClr>
                </a:solidFill>
              </a:rPr>
            </a:br>
            <a:r>
              <a:rPr lang="ru-RU" dirty="0">
                <a:solidFill>
                  <a:schemeClr val="tx2">
                    <a:lumMod val="75000"/>
                  </a:schemeClr>
                </a:solidFill>
              </a:rPr>
              <a:t/>
            </a:r>
            <a:br>
              <a:rPr lang="ru-RU" dirty="0">
                <a:solidFill>
                  <a:schemeClr val="tx2">
                    <a:lumMod val="75000"/>
                  </a:schemeClr>
                </a:solidFill>
              </a:rPr>
            </a:br>
            <a:r>
              <a:rPr lang="ru-RU" dirty="0">
                <a:solidFill>
                  <a:schemeClr val="tx2">
                    <a:lumMod val="75000"/>
                  </a:schemeClr>
                </a:solidFill>
              </a:rPr>
              <a:t/>
            </a:r>
            <a:br>
              <a:rPr lang="ru-RU" dirty="0">
                <a:solidFill>
                  <a:schemeClr val="tx2">
                    <a:lumMod val="75000"/>
                  </a:schemeClr>
                </a:solidFill>
              </a:rPr>
            </a:br>
            <a:r>
              <a:rPr lang="ru-RU" sz="3100" dirty="0">
                <a:solidFill>
                  <a:schemeClr val="tx2">
                    <a:lumMod val="75000"/>
                  </a:schemeClr>
                </a:solidFill>
              </a:rPr>
              <a:t>Пуна школа ђака, ниодкуда врата. (лубеница)</a:t>
            </a:r>
            <a:br>
              <a:rPr lang="ru-RU" sz="3100" dirty="0">
                <a:solidFill>
                  <a:schemeClr val="tx2">
                    <a:lumMod val="75000"/>
                  </a:schemeClr>
                </a:solidFill>
              </a:rPr>
            </a:br>
            <a:r>
              <a:rPr lang="ru-RU" sz="3100" dirty="0">
                <a:solidFill>
                  <a:schemeClr val="tx2">
                    <a:lumMod val="75000"/>
                  </a:schemeClr>
                </a:solidFill>
              </a:rPr>
              <a:t>Цео дан хода, из куће не изађе. (пуж)</a:t>
            </a:r>
            <a:br>
              <a:rPr lang="ru-RU" sz="3100" dirty="0">
                <a:solidFill>
                  <a:schemeClr val="tx2">
                    <a:lumMod val="75000"/>
                  </a:schemeClr>
                </a:solidFill>
              </a:rPr>
            </a:br>
            <a:r>
              <a:rPr lang="ru-RU" sz="3100" dirty="0">
                <a:solidFill>
                  <a:schemeClr val="tx2">
                    <a:lumMod val="75000"/>
                  </a:schemeClr>
                </a:solidFill>
              </a:rPr>
              <a:t/>
            </a:r>
            <a:br>
              <a:rPr lang="ru-RU" sz="3100" dirty="0">
                <a:solidFill>
                  <a:schemeClr val="tx2">
                    <a:lumMod val="75000"/>
                  </a:schemeClr>
                </a:solidFill>
              </a:rPr>
            </a:br>
            <a:r>
              <a:rPr lang="ru-RU" sz="3100" dirty="0">
                <a:solidFill>
                  <a:schemeClr val="tx2">
                    <a:lumMod val="75000"/>
                  </a:schemeClr>
                </a:solidFill>
              </a:rPr>
              <a:t>После кише кад Сунце засија, седам боја у луку се савија. (дуга)</a:t>
            </a:r>
            <a:br>
              <a:rPr lang="ru-RU" sz="3100" dirty="0">
                <a:solidFill>
                  <a:schemeClr val="tx2">
                    <a:lumMod val="75000"/>
                  </a:schemeClr>
                </a:solidFill>
              </a:rPr>
            </a:br>
            <a:r>
              <a:rPr lang="ru-RU" sz="3100" dirty="0">
                <a:solidFill>
                  <a:schemeClr val="tx2">
                    <a:lumMod val="75000"/>
                  </a:schemeClr>
                </a:solidFill>
              </a:rPr>
              <a:t>Зубе нема, руке нема, а ипак уједа. (зима)</a:t>
            </a:r>
            <a:br>
              <a:rPr lang="ru-RU" sz="3100" dirty="0">
                <a:solidFill>
                  <a:schemeClr val="tx2">
                    <a:lumMod val="75000"/>
                  </a:schemeClr>
                </a:solidFill>
              </a:rPr>
            </a:br>
            <a:r>
              <a:rPr lang="ru-RU" sz="3100" dirty="0">
                <a:solidFill>
                  <a:schemeClr val="tx2">
                    <a:lumMod val="75000"/>
                  </a:schemeClr>
                </a:solidFill>
              </a:rPr>
              <a:t/>
            </a:r>
            <a:br>
              <a:rPr lang="ru-RU" sz="3100" dirty="0">
                <a:solidFill>
                  <a:schemeClr val="tx2">
                    <a:lumMod val="75000"/>
                  </a:schemeClr>
                </a:solidFill>
              </a:rPr>
            </a:br>
            <a:r>
              <a:rPr lang="ru-RU" sz="3100" dirty="0">
                <a:solidFill>
                  <a:schemeClr val="tx2">
                    <a:lumMod val="75000"/>
                  </a:schemeClr>
                </a:solidFill>
              </a:rPr>
              <a:t>Корице има – нож није, листове има – дрво није. (књига)</a:t>
            </a:r>
            <a:br>
              <a:rPr lang="ru-RU" sz="3100" dirty="0">
                <a:solidFill>
                  <a:schemeClr val="tx2">
                    <a:lumMod val="75000"/>
                  </a:schemeClr>
                </a:solidFill>
              </a:rPr>
            </a:br>
            <a:r>
              <a:rPr lang="ru-RU" sz="3100" dirty="0">
                <a:solidFill>
                  <a:schemeClr val="tx2">
                    <a:lumMod val="75000"/>
                  </a:schemeClr>
                </a:solidFill>
              </a:rPr>
              <a:t>Од стакла сам изливена, са струјом се храним и са њоме удружена од мрака вас браним. (сијалица)</a:t>
            </a:r>
            <a:r>
              <a:rPr lang="ru-RU" sz="3100" dirty="0"/>
              <a:t/>
            </a:r>
            <a:br>
              <a:rPr lang="ru-RU" sz="3100" dirty="0"/>
            </a:br>
            <a:endParaRPr lang="en-US" sz="3100" dirty="0"/>
          </a:p>
        </p:txBody>
      </p:sp>
    </p:spTree>
    <p:extLst>
      <p:ext uri="{BB962C8B-B14F-4D97-AF65-F5344CB8AC3E}">
        <p14:creationId xmlns:p14="http://schemas.microsoft.com/office/powerpoint/2010/main" val="4015826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043" y="556618"/>
            <a:ext cx="7990328" cy="575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83794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331640" y="260648"/>
            <a:ext cx="6400800" cy="792088"/>
          </a:xfrm>
        </p:spPr>
        <p:txBody>
          <a:bodyPr>
            <a:normAutofit/>
          </a:bodyPr>
          <a:lstStyle/>
          <a:p>
            <a:r>
              <a:rPr lang="sr-Cyrl-RS" sz="3600" dirty="0">
                <a:solidFill>
                  <a:srgbClr val="FF0000"/>
                </a:solidFill>
              </a:rPr>
              <a:t>Друштвена игра</a:t>
            </a:r>
            <a:endParaRPr lang="en-US" sz="3600" dirty="0">
              <a:solidFill>
                <a:srgbClr val="FF0000"/>
              </a:solidFill>
            </a:endParaRPr>
          </a:p>
        </p:txBody>
      </p:sp>
      <p:sp>
        <p:nvSpPr>
          <p:cNvPr id="3" name="Title 2"/>
          <p:cNvSpPr>
            <a:spLocks noGrp="1"/>
          </p:cNvSpPr>
          <p:nvPr>
            <p:ph type="ctrTitle"/>
          </p:nvPr>
        </p:nvSpPr>
        <p:spPr>
          <a:xfrm>
            <a:off x="179511" y="4293096"/>
            <a:ext cx="8805849" cy="2040632"/>
          </a:xfrm>
        </p:spPr>
        <p:txBody>
          <a:bodyPr>
            <a:noAutofit/>
          </a:bodyPr>
          <a:lstStyle/>
          <a:p>
            <a:pPr algn="l"/>
            <a:r>
              <a:rPr lang="ru-RU" sz="3600" dirty="0">
                <a:solidFill>
                  <a:schemeClr val="tx2">
                    <a:lumMod val="75000"/>
                  </a:schemeClr>
                </a:solidFill>
              </a:rPr>
              <a:t>Кроз друштвену игру </a:t>
            </a:r>
            <a:r>
              <a:rPr lang="ru-RU" sz="3600" dirty="0" smtClean="0">
                <a:solidFill>
                  <a:schemeClr val="tx2">
                    <a:lumMod val="75000"/>
                  </a:schemeClr>
                </a:solidFill>
              </a:rPr>
              <a:t>на </a:t>
            </a:r>
            <a:r>
              <a:rPr lang="ru-RU" sz="3600" dirty="0">
                <a:solidFill>
                  <a:schemeClr val="tx2">
                    <a:lumMod val="75000"/>
                  </a:schemeClr>
                </a:solidFill>
              </a:rPr>
              <a:t>забаван начин </a:t>
            </a:r>
            <a:r>
              <a:rPr lang="ru-RU" sz="3600" dirty="0" smtClean="0">
                <a:solidFill>
                  <a:schemeClr val="tx2">
                    <a:lumMod val="75000"/>
                  </a:schemeClr>
                </a:solidFill>
              </a:rPr>
              <a:t>се обнавља све </a:t>
            </a:r>
            <a:r>
              <a:rPr lang="ru-RU" sz="3600" dirty="0">
                <a:solidFill>
                  <a:schemeClr val="tx2">
                    <a:lumMod val="75000"/>
                  </a:schemeClr>
                </a:solidFill>
              </a:rPr>
              <a:t>што </a:t>
            </a:r>
            <a:r>
              <a:rPr lang="ru-RU" sz="3600" dirty="0" smtClean="0">
                <a:solidFill>
                  <a:schemeClr val="tx2">
                    <a:lumMod val="75000"/>
                  </a:schemeClr>
                </a:solidFill>
              </a:rPr>
              <a:t>је учено у месецу септембру</a:t>
            </a:r>
            <a:r>
              <a:rPr lang="ru-RU" sz="3600" dirty="0">
                <a:solidFill>
                  <a:schemeClr val="tx2">
                    <a:lumMod val="75000"/>
                  </a:schemeClr>
                </a:solidFill>
              </a:rPr>
              <a:t>. Ученици добијају таблу за </a:t>
            </a:r>
            <a:r>
              <a:rPr lang="ru-RU" sz="3600" dirty="0" smtClean="0">
                <a:solidFill>
                  <a:schemeClr val="tx2">
                    <a:lumMod val="75000"/>
                  </a:schemeClr>
                </a:solidFill>
              </a:rPr>
              <a:t>игру.</a:t>
            </a:r>
            <a:endParaRPr lang="en-US" sz="3600" dirty="0">
              <a:solidFill>
                <a:schemeClr val="tx2">
                  <a:lumMod val="75000"/>
                </a:schemeClr>
              </a:solidFill>
            </a:endParaRPr>
          </a:p>
        </p:txBody>
      </p:sp>
      <p:pic>
        <p:nvPicPr>
          <p:cNvPr id="4098" name="Picture 2" descr="C:\Users\JELENA\Desktop\2. razred\seminari\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1" y="919924"/>
            <a:ext cx="6384121" cy="310025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9987" y="1412776"/>
            <a:ext cx="2395373" cy="1613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4683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476672"/>
            <a:ext cx="8534400" cy="6192688"/>
          </a:xfrm>
        </p:spPr>
        <p:txBody>
          <a:bodyPr>
            <a:normAutofit fontScale="90000"/>
          </a:bodyPr>
          <a:lstStyle/>
          <a:p>
            <a:pPr algn="l"/>
            <a:r>
              <a:rPr lang="ru-RU" sz="3100" dirty="0">
                <a:solidFill>
                  <a:schemeClr val="tx2">
                    <a:lumMod val="75000"/>
                  </a:schemeClr>
                </a:solidFill>
              </a:rPr>
              <a:t>Учитељ разбрајалицом бира групу која ће започети игру</a:t>
            </a:r>
            <a:r>
              <a:rPr lang="ru-RU" sz="3100" dirty="0" smtClean="0">
                <a:solidFill>
                  <a:schemeClr val="tx2">
                    <a:lumMod val="75000"/>
                  </a:schemeClr>
                </a:solidFill>
              </a:rPr>
              <a:t>.</a:t>
            </a:r>
            <a:br>
              <a:rPr lang="ru-RU" sz="3100" dirty="0" smtClean="0">
                <a:solidFill>
                  <a:schemeClr val="tx2">
                    <a:lumMod val="75000"/>
                  </a:schemeClr>
                </a:solidFill>
              </a:rPr>
            </a:br>
            <a:r>
              <a:rPr lang="ru-RU" sz="3100" dirty="0">
                <a:solidFill>
                  <a:schemeClr val="tx2">
                    <a:lumMod val="75000"/>
                  </a:schemeClr>
                </a:solidFill>
              </a:rPr>
              <a:t/>
            </a:r>
            <a:br>
              <a:rPr lang="ru-RU" sz="3100" dirty="0">
                <a:solidFill>
                  <a:schemeClr val="tx2">
                    <a:lumMod val="75000"/>
                  </a:schemeClr>
                </a:solidFill>
              </a:rPr>
            </a:br>
            <a:r>
              <a:rPr lang="ru-RU" sz="3100" dirty="0">
                <a:solidFill>
                  <a:schemeClr val="tx2">
                    <a:lumMod val="75000"/>
                  </a:schemeClr>
                </a:solidFill>
              </a:rPr>
              <a:t>Ученик баца коцкицу. Фигуру која представља групу ученик ће моћи да помери за онолико поља колико је показала коцкица само ако тачно одговори на питање које учитељица постави. Питања су у вези именица и кратких народних умотворина – пословице, загонетке, </a:t>
            </a:r>
            <a:r>
              <a:rPr lang="ru-RU" sz="3100" dirty="0" smtClean="0">
                <a:solidFill>
                  <a:schemeClr val="tx2">
                    <a:lumMod val="75000"/>
                  </a:schemeClr>
                </a:solidFill>
              </a:rPr>
              <a:t>брзалице. Затим </a:t>
            </a:r>
            <a:r>
              <a:rPr lang="ru-RU" sz="3100" dirty="0">
                <a:solidFill>
                  <a:schemeClr val="tx2">
                    <a:lumMod val="75000"/>
                  </a:schemeClr>
                </a:solidFill>
              </a:rPr>
              <a:t>коцкицу баца ученик из друге групе са истим задатком и тако редом.</a:t>
            </a:r>
            <a:br>
              <a:rPr lang="ru-RU" sz="3100" dirty="0">
                <a:solidFill>
                  <a:schemeClr val="tx2">
                    <a:lumMod val="75000"/>
                  </a:schemeClr>
                </a:solidFill>
              </a:rPr>
            </a:br>
            <a:r>
              <a:rPr lang="ru-RU" sz="3100" dirty="0">
                <a:solidFill>
                  <a:schemeClr val="tx2">
                    <a:lumMod val="75000"/>
                  </a:schemeClr>
                </a:solidFill>
              </a:rPr>
              <a:t>Група која прва стигне на циљ добија 3 поена, група која друга стигне на циљ добија 2 поена и група која последња стигне добија 1 поен.</a:t>
            </a:r>
            <a:r>
              <a:rPr lang="ru-RU" dirty="0"/>
              <a:t/>
            </a:r>
            <a:br>
              <a:rPr lang="ru-RU" dirty="0"/>
            </a:br>
            <a:endParaRPr lang="en-US" dirty="0"/>
          </a:p>
        </p:txBody>
      </p:sp>
    </p:spTree>
    <p:extLst>
      <p:ext uri="{BB962C8B-B14F-4D97-AF65-F5344CB8AC3E}">
        <p14:creationId xmlns:p14="http://schemas.microsoft.com/office/powerpoint/2010/main" val="10832382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tx2">
                    <a:lumMod val="75000"/>
                  </a:schemeClr>
                </a:solidFill>
              </a:rPr>
              <a:t>Питања за друштвену игру:</a:t>
            </a:r>
            <a:endParaRPr lang="en-US" dirty="0">
              <a:solidFill>
                <a:schemeClr val="tx2">
                  <a:lumMod val="75000"/>
                </a:schemeClr>
              </a:solidFill>
            </a:endParaRPr>
          </a:p>
        </p:txBody>
      </p:sp>
      <p:sp>
        <p:nvSpPr>
          <p:cNvPr id="3" name="TextBox 2"/>
          <p:cNvSpPr txBox="1"/>
          <p:nvPr/>
        </p:nvSpPr>
        <p:spPr>
          <a:xfrm>
            <a:off x="179512" y="1340768"/>
            <a:ext cx="8784976" cy="5078313"/>
          </a:xfrm>
          <a:prstGeom prst="rect">
            <a:avLst/>
          </a:prstGeom>
          <a:noFill/>
        </p:spPr>
        <p:txBody>
          <a:bodyPr wrap="square" rtlCol="0">
            <a:spAutoFit/>
          </a:bodyPr>
          <a:lstStyle/>
          <a:p>
            <a:r>
              <a:rPr lang="ru-RU" dirty="0" smtClean="0">
                <a:solidFill>
                  <a:schemeClr val="bg2">
                    <a:lumMod val="25000"/>
                  </a:schemeClr>
                </a:solidFill>
              </a:rPr>
              <a:t>1. Састави пословицу од задатих речи: реч, отвара, гвоздена, Лепа, врата</a:t>
            </a:r>
          </a:p>
          <a:p>
            <a:r>
              <a:rPr lang="ru-RU" dirty="0" smtClean="0">
                <a:solidFill>
                  <a:schemeClr val="bg2">
                    <a:lumMod val="25000"/>
                  </a:schemeClr>
                </a:solidFill>
              </a:rPr>
              <a:t>2. Састави пословицу од задатих речи: кућица, слободица, Моја, моја</a:t>
            </a:r>
          </a:p>
          <a:p>
            <a:r>
              <a:rPr lang="ru-RU" dirty="0" smtClean="0">
                <a:solidFill>
                  <a:schemeClr val="bg2">
                    <a:lumMod val="25000"/>
                  </a:schemeClr>
                </a:solidFill>
              </a:rPr>
              <a:t>3. Доврши пословицу: У лажи су ______________________________.</a:t>
            </a:r>
          </a:p>
          <a:p>
            <a:r>
              <a:rPr lang="ru-RU" dirty="0" smtClean="0">
                <a:solidFill>
                  <a:schemeClr val="bg2">
                    <a:lumMod val="25000"/>
                  </a:schemeClr>
                </a:solidFill>
              </a:rPr>
              <a:t>4. Еци пеци пец</a:t>
            </a:r>
          </a:p>
          <a:p>
            <a:r>
              <a:rPr lang="ru-RU" dirty="0" smtClean="0">
                <a:solidFill>
                  <a:schemeClr val="bg2">
                    <a:lumMod val="25000"/>
                  </a:schemeClr>
                </a:solidFill>
              </a:rPr>
              <a:t>     Ти си мали зец</a:t>
            </a:r>
          </a:p>
          <a:p>
            <a:r>
              <a:rPr lang="ru-RU" dirty="0" smtClean="0">
                <a:solidFill>
                  <a:schemeClr val="bg2">
                    <a:lumMod val="25000"/>
                  </a:schemeClr>
                </a:solidFill>
              </a:rPr>
              <a:t>     А ја мала препелица</a:t>
            </a:r>
          </a:p>
          <a:p>
            <a:r>
              <a:rPr lang="ru-RU" dirty="0" smtClean="0">
                <a:solidFill>
                  <a:schemeClr val="bg2">
                    <a:lumMod val="25000"/>
                  </a:schemeClr>
                </a:solidFill>
              </a:rPr>
              <a:t>     Еци пеци пец.</a:t>
            </a:r>
          </a:p>
          <a:p>
            <a:r>
              <a:rPr lang="ru-RU" dirty="0" smtClean="0">
                <a:solidFill>
                  <a:schemeClr val="bg2">
                    <a:lumMod val="25000"/>
                  </a:schemeClr>
                </a:solidFill>
              </a:rPr>
              <a:t>Ова народна умотворина је: пословица, разбрајалица или загонетка.</a:t>
            </a:r>
          </a:p>
          <a:p>
            <a:r>
              <a:rPr lang="ru-RU" dirty="0" smtClean="0">
                <a:solidFill>
                  <a:schemeClr val="bg2">
                    <a:lumMod val="25000"/>
                  </a:schemeClr>
                </a:solidFill>
              </a:rPr>
              <a:t>5. Шта значи пословица: Пријатељ се у невољи познаје?</a:t>
            </a:r>
          </a:p>
          <a:p>
            <a:r>
              <a:rPr lang="ru-RU" dirty="0" smtClean="0">
                <a:solidFill>
                  <a:schemeClr val="bg2">
                    <a:lumMod val="25000"/>
                  </a:schemeClr>
                </a:solidFill>
              </a:rPr>
              <a:t>а) Пријатељ се нашао у невољи.</a:t>
            </a:r>
          </a:p>
          <a:p>
            <a:r>
              <a:rPr lang="ru-RU" dirty="0" smtClean="0">
                <a:solidFill>
                  <a:schemeClr val="bg2">
                    <a:lumMod val="25000"/>
                  </a:schemeClr>
                </a:solidFill>
              </a:rPr>
              <a:t>б) Када си у невољи, прави пријатељ ће ти помоћи.</a:t>
            </a:r>
          </a:p>
          <a:p>
            <a:r>
              <a:rPr lang="ru-RU" dirty="0" smtClean="0">
                <a:solidFill>
                  <a:schemeClr val="bg2">
                    <a:lumMod val="25000"/>
                  </a:schemeClr>
                </a:solidFill>
              </a:rPr>
              <a:t>в) Невоља је када ти пријатељ помаже.</a:t>
            </a:r>
          </a:p>
          <a:p>
            <a:r>
              <a:rPr lang="ru-RU" dirty="0" smtClean="0">
                <a:solidFill>
                  <a:schemeClr val="bg2">
                    <a:lumMod val="25000"/>
                  </a:schemeClr>
                </a:solidFill>
              </a:rPr>
              <a:t>6. Три пута брзо изговори брзалицу: НА ВРХ БРДА ВРБА МРДА.</a:t>
            </a:r>
          </a:p>
          <a:p>
            <a:r>
              <a:rPr lang="ru-RU" dirty="0" smtClean="0">
                <a:solidFill>
                  <a:schemeClr val="bg2">
                    <a:lumMod val="25000"/>
                  </a:schemeClr>
                </a:solidFill>
              </a:rPr>
              <a:t>7. Три пута брзо изговори брзалицу: МИШ УЗ ПУШКУ, МИШ НИЗ ПУШКУ.</a:t>
            </a:r>
          </a:p>
          <a:p>
            <a:r>
              <a:rPr lang="ru-RU" dirty="0" smtClean="0">
                <a:solidFill>
                  <a:schemeClr val="bg2">
                    <a:lumMod val="25000"/>
                  </a:schemeClr>
                </a:solidFill>
              </a:rPr>
              <a:t>8. Реши загонетку: У горици на једној ножици.</a:t>
            </a:r>
          </a:p>
          <a:p>
            <a:r>
              <a:rPr lang="ru-RU" dirty="0" smtClean="0">
                <a:solidFill>
                  <a:schemeClr val="bg2">
                    <a:lumMod val="25000"/>
                  </a:schemeClr>
                </a:solidFill>
              </a:rPr>
              <a:t>9. Реши загонетку: Ко без конца преде?</a:t>
            </a:r>
          </a:p>
          <a:p>
            <a:r>
              <a:rPr lang="ru-RU" dirty="0" smtClean="0">
                <a:solidFill>
                  <a:schemeClr val="bg2">
                    <a:lumMod val="25000"/>
                  </a:schemeClr>
                </a:solidFill>
              </a:rPr>
              <a:t>10. Реши загонетку како би сазнао/ла који део људског тела учествује у стварању гласова: ЦРВЕН ЈАРАЦ ПО КОШАРИ СКАЧЕ.</a:t>
            </a:r>
          </a:p>
        </p:txBody>
      </p:sp>
    </p:spTree>
    <p:extLst>
      <p:ext uri="{BB962C8B-B14F-4D97-AF65-F5344CB8AC3E}">
        <p14:creationId xmlns:p14="http://schemas.microsoft.com/office/powerpoint/2010/main" val="989060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764704"/>
            <a:ext cx="8856984" cy="5632311"/>
          </a:xfrm>
          <a:prstGeom prst="rect">
            <a:avLst/>
          </a:prstGeom>
          <a:noFill/>
        </p:spPr>
        <p:txBody>
          <a:bodyPr wrap="square" rtlCol="0">
            <a:spAutoFit/>
          </a:bodyPr>
          <a:lstStyle/>
          <a:p>
            <a:r>
              <a:rPr lang="ru-RU" dirty="0" smtClean="0">
                <a:solidFill>
                  <a:schemeClr val="bg2">
                    <a:lumMod val="25000"/>
                  </a:schemeClr>
                </a:solidFill>
              </a:rPr>
              <a:t>11. Колико гласова има у нашем језику?</a:t>
            </a:r>
          </a:p>
          <a:p>
            <a:r>
              <a:rPr lang="ru-RU" dirty="0" smtClean="0">
                <a:solidFill>
                  <a:schemeClr val="bg2">
                    <a:lumMod val="25000"/>
                  </a:schemeClr>
                </a:solidFill>
              </a:rPr>
              <a:t>12. Колико гласова има реч НАР?</a:t>
            </a:r>
          </a:p>
          <a:p>
            <a:r>
              <a:rPr lang="ru-RU" dirty="0" smtClean="0">
                <a:solidFill>
                  <a:schemeClr val="bg2">
                    <a:lumMod val="25000"/>
                  </a:schemeClr>
                </a:solidFill>
              </a:rPr>
              <a:t>13. Изговори реч ДРУГ и преброј гласове у њој?</a:t>
            </a:r>
          </a:p>
          <a:p>
            <a:r>
              <a:rPr lang="ru-RU" dirty="0" smtClean="0">
                <a:solidFill>
                  <a:schemeClr val="bg2">
                    <a:lumMod val="25000"/>
                  </a:schemeClr>
                </a:solidFill>
              </a:rPr>
              <a:t>14. Колико слова има у нашем језику?</a:t>
            </a:r>
          </a:p>
          <a:p>
            <a:r>
              <a:rPr lang="ru-RU" dirty="0" smtClean="0">
                <a:solidFill>
                  <a:schemeClr val="bg2">
                    <a:lumMod val="25000"/>
                  </a:schemeClr>
                </a:solidFill>
              </a:rPr>
              <a:t>15. Како се зове творац наше азбуке?</a:t>
            </a:r>
          </a:p>
          <a:p>
            <a:r>
              <a:rPr lang="ru-RU" dirty="0" smtClean="0">
                <a:solidFill>
                  <a:schemeClr val="bg2">
                    <a:lumMod val="25000"/>
                  </a:schemeClr>
                </a:solidFill>
              </a:rPr>
              <a:t>16. Колико слогова има реч ПОРОДИЦА?</a:t>
            </a:r>
          </a:p>
          <a:p>
            <a:r>
              <a:rPr lang="ru-RU" dirty="0" smtClean="0">
                <a:solidFill>
                  <a:schemeClr val="bg2">
                    <a:lumMod val="25000"/>
                  </a:schemeClr>
                </a:solidFill>
              </a:rPr>
              <a:t>17. Како се назива подвучени део речи? ПРИРОДА</a:t>
            </a:r>
          </a:p>
          <a:p>
            <a:r>
              <a:rPr lang="ru-RU" dirty="0" smtClean="0">
                <a:solidFill>
                  <a:schemeClr val="bg2">
                    <a:lumMod val="25000"/>
                  </a:schemeClr>
                </a:solidFill>
              </a:rPr>
              <a:t>18. Слогови које речи су се испремештали: ра-фа-жи?</a:t>
            </a:r>
          </a:p>
          <a:p>
            <a:r>
              <a:rPr lang="ru-RU" dirty="0" smtClean="0">
                <a:solidFill>
                  <a:schemeClr val="bg2">
                    <a:lumMod val="25000"/>
                  </a:schemeClr>
                </a:solidFill>
              </a:rPr>
              <a:t>19. Како се називају речи које означавају имена бића, предмета и појава?</a:t>
            </a:r>
          </a:p>
          <a:p>
            <a:r>
              <a:rPr lang="ru-RU" dirty="0" smtClean="0">
                <a:solidFill>
                  <a:schemeClr val="bg2">
                    <a:lumMod val="25000"/>
                  </a:schemeClr>
                </a:solidFill>
              </a:rPr>
              <a:t>20. Да ли је тврдња тачна или нетачна: Речи које означавају имена људи, градова, држава, река, планина су властите именице.</a:t>
            </a:r>
          </a:p>
          <a:p>
            <a:r>
              <a:rPr lang="ru-RU" dirty="0" smtClean="0">
                <a:solidFill>
                  <a:schemeClr val="bg2">
                    <a:lumMod val="25000"/>
                  </a:schemeClr>
                </a:solidFill>
              </a:rPr>
              <a:t>21. Властите именице се пишу малим или великим почетним словом?</a:t>
            </a:r>
          </a:p>
          <a:p>
            <a:r>
              <a:rPr lang="ru-RU" dirty="0" smtClean="0">
                <a:solidFill>
                  <a:schemeClr val="bg2">
                    <a:lumMod val="25000"/>
                  </a:schemeClr>
                </a:solidFill>
              </a:rPr>
              <a:t>22. Заједничке именице се пишу малим или великим почетним словом?</a:t>
            </a:r>
          </a:p>
          <a:p>
            <a:r>
              <a:rPr lang="ru-RU" dirty="0" smtClean="0">
                <a:solidFill>
                  <a:schemeClr val="bg2">
                    <a:lumMod val="25000"/>
                  </a:schemeClr>
                </a:solidFill>
              </a:rPr>
              <a:t>23. Зашто се реч Београд пише великим почетним словом?</a:t>
            </a:r>
          </a:p>
          <a:p>
            <a:r>
              <a:rPr lang="ru-RU" dirty="0" smtClean="0">
                <a:solidFill>
                  <a:schemeClr val="bg2">
                    <a:lumMod val="25000"/>
                  </a:schemeClr>
                </a:solidFill>
              </a:rPr>
              <a:t>24. Која реч не припада скупу: бубањ, гитара, колач, клавир?</a:t>
            </a:r>
          </a:p>
          <a:p>
            <a:r>
              <a:rPr lang="ru-RU" dirty="0" smtClean="0">
                <a:solidFill>
                  <a:schemeClr val="bg2">
                    <a:lumMod val="25000"/>
                  </a:schemeClr>
                </a:solidFill>
              </a:rPr>
              <a:t>25. Која реч не припада скупу: голуб, фиока, врабац, ласта?</a:t>
            </a:r>
          </a:p>
          <a:p>
            <a:r>
              <a:rPr lang="ru-RU" dirty="0" smtClean="0">
                <a:solidFill>
                  <a:schemeClr val="bg2">
                    <a:lumMod val="25000"/>
                  </a:schemeClr>
                </a:solidFill>
              </a:rPr>
              <a:t>26. Која реч не припада скупу: киша, гром, магла, сова?</a:t>
            </a:r>
          </a:p>
          <a:p>
            <a:r>
              <a:rPr lang="ru-RU" dirty="0" smtClean="0">
                <a:solidFill>
                  <a:schemeClr val="bg2">
                    <a:lumMod val="25000"/>
                  </a:schemeClr>
                </a:solidFill>
              </a:rPr>
              <a:t>27.Промени прво слово у речи БАРА тако да од заједничке направиш властиту именицу.</a:t>
            </a:r>
          </a:p>
          <a:p>
            <a:r>
              <a:rPr lang="ru-RU" dirty="0" smtClean="0">
                <a:solidFill>
                  <a:schemeClr val="bg2">
                    <a:lumMod val="25000"/>
                  </a:schemeClr>
                </a:solidFill>
              </a:rPr>
              <a:t>28.	..........</a:t>
            </a:r>
            <a:endParaRPr lang="ru-RU" dirty="0">
              <a:solidFill>
                <a:schemeClr val="bg2">
                  <a:lumMod val="25000"/>
                </a:schemeClr>
              </a:solidFill>
            </a:endParaRPr>
          </a:p>
        </p:txBody>
      </p:sp>
    </p:spTree>
    <p:extLst>
      <p:ext uri="{BB962C8B-B14F-4D97-AF65-F5344CB8AC3E}">
        <p14:creationId xmlns:p14="http://schemas.microsoft.com/office/powerpoint/2010/main" val="16151423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Cyrl-RS" dirty="0" smtClean="0">
                <a:solidFill>
                  <a:schemeClr val="bg2">
                    <a:lumMod val="25000"/>
                  </a:schemeClr>
                </a:solidFill>
              </a:rPr>
              <a:t>Фотографије треће игре</a:t>
            </a:r>
            <a:endParaRPr lang="en-US" dirty="0">
              <a:solidFill>
                <a:schemeClr val="bg2">
                  <a:lumMod val="25000"/>
                </a:schemeClr>
              </a:solidFill>
            </a:endParaRPr>
          </a:p>
        </p:txBody>
      </p:sp>
      <p:pic>
        <p:nvPicPr>
          <p:cNvPr id="5123" name="Picture 3" descr="C:\Users\JELENA\Desktop\2. razred\seminari\10.jpg"/>
          <p:cNvPicPr>
            <a:picLocks noGrp="1" noChangeAspect="1" noChangeArrowheads="1"/>
          </p:cNvPicPr>
          <p:nvPr>
            <p:ph sz="quarter" idx="4"/>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204864"/>
            <a:ext cx="8754738" cy="4142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414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87624" y="620688"/>
            <a:ext cx="6400800" cy="1296144"/>
          </a:xfrm>
        </p:spPr>
        <p:txBody>
          <a:bodyPr>
            <a:normAutofit/>
          </a:bodyPr>
          <a:lstStyle/>
          <a:p>
            <a:r>
              <a:rPr lang="sr-Cyrl-RS" sz="3200" dirty="0" smtClean="0">
                <a:solidFill>
                  <a:srgbClr val="FF0000"/>
                </a:solidFill>
              </a:rPr>
              <a:t>Награђивање ученика</a:t>
            </a:r>
            <a:endParaRPr lang="en-US" sz="3200" dirty="0">
              <a:solidFill>
                <a:srgbClr val="FF0000"/>
              </a:solidFill>
            </a:endParaRPr>
          </a:p>
        </p:txBody>
      </p:sp>
      <p:sp>
        <p:nvSpPr>
          <p:cNvPr id="3" name="Title 2"/>
          <p:cNvSpPr>
            <a:spLocks noGrp="1"/>
          </p:cNvSpPr>
          <p:nvPr>
            <p:ph type="ctrTitle"/>
          </p:nvPr>
        </p:nvSpPr>
        <p:spPr>
          <a:xfrm>
            <a:off x="827584" y="4581128"/>
            <a:ext cx="7772400" cy="1752600"/>
          </a:xfrm>
        </p:spPr>
        <p:txBody>
          <a:bodyPr>
            <a:normAutofit fontScale="90000"/>
          </a:bodyPr>
          <a:lstStyle/>
          <a:p>
            <a:r>
              <a:rPr lang="ru-RU" dirty="0" smtClean="0">
                <a:solidFill>
                  <a:schemeClr val="bg2">
                    <a:lumMod val="25000"/>
                  </a:schemeClr>
                </a:solidFill>
              </a:rPr>
              <a:t>Сви ученици се похваљују </a:t>
            </a:r>
            <a:r>
              <a:rPr lang="ru-RU" dirty="0">
                <a:solidFill>
                  <a:schemeClr val="bg2">
                    <a:lumMod val="25000"/>
                  </a:schemeClr>
                </a:solidFill>
              </a:rPr>
              <a:t>и </a:t>
            </a:r>
            <a:r>
              <a:rPr lang="ru-RU" dirty="0" smtClean="0">
                <a:solidFill>
                  <a:schemeClr val="bg2">
                    <a:lumMod val="25000"/>
                  </a:schemeClr>
                </a:solidFill>
              </a:rPr>
              <a:t>награђују </a:t>
            </a:r>
            <a:r>
              <a:rPr lang="ru-RU" dirty="0">
                <a:solidFill>
                  <a:schemeClr val="bg2">
                    <a:lumMod val="25000"/>
                  </a:schemeClr>
                </a:solidFill>
              </a:rPr>
              <a:t>што им се на </a:t>
            </a:r>
            <a:r>
              <a:rPr lang="ru-RU" dirty="0" smtClean="0">
                <a:solidFill>
                  <a:schemeClr val="bg2">
                    <a:lumMod val="25000"/>
                  </a:schemeClr>
                </a:solidFill>
              </a:rPr>
              <a:t>мајицу лепи </a:t>
            </a:r>
            <a:r>
              <a:rPr lang="ru-RU" dirty="0">
                <a:solidFill>
                  <a:schemeClr val="bg2">
                    <a:lumMod val="25000"/>
                  </a:schemeClr>
                </a:solidFill>
              </a:rPr>
              <a:t>стикер.</a:t>
            </a:r>
            <a:endParaRPr lang="en-US" dirty="0">
              <a:solidFill>
                <a:schemeClr val="bg2">
                  <a:lumMod val="25000"/>
                </a:schemeClr>
              </a:solidFill>
            </a:endParaRPr>
          </a:p>
        </p:txBody>
      </p:sp>
      <p:pic>
        <p:nvPicPr>
          <p:cNvPr id="6146" name="Picture 2" descr="C:\Users\JELENA\Desktop\2. razred\seminari\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840609"/>
            <a:ext cx="2984896" cy="282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3454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79512" y="260648"/>
            <a:ext cx="5688632" cy="1752600"/>
          </a:xfrm>
        </p:spPr>
        <p:txBody>
          <a:bodyPr>
            <a:normAutofit/>
          </a:bodyPr>
          <a:lstStyle/>
          <a:p>
            <a:r>
              <a:rPr lang="ru-RU" sz="3200" dirty="0">
                <a:solidFill>
                  <a:srgbClr val="FF0000"/>
                </a:solidFill>
              </a:rPr>
              <a:t>Вредновање часа од стране ученика</a:t>
            </a:r>
            <a:endParaRPr lang="en-US" sz="3200" dirty="0">
              <a:solidFill>
                <a:srgbClr val="FF0000"/>
              </a:solidFill>
            </a:endParaRPr>
          </a:p>
        </p:txBody>
      </p:sp>
      <p:sp>
        <p:nvSpPr>
          <p:cNvPr id="3" name="Title 2"/>
          <p:cNvSpPr>
            <a:spLocks noGrp="1"/>
          </p:cNvSpPr>
          <p:nvPr>
            <p:ph type="ctrTitle"/>
          </p:nvPr>
        </p:nvSpPr>
        <p:spPr>
          <a:xfrm>
            <a:off x="6103280" y="116632"/>
            <a:ext cx="3168352" cy="2472680"/>
          </a:xfrm>
        </p:spPr>
        <p:txBody>
          <a:bodyPr>
            <a:normAutofit fontScale="90000"/>
          </a:bodyPr>
          <a:lstStyle/>
          <a:p>
            <a:pPr algn="l"/>
            <a:r>
              <a:rPr lang="ru-RU" sz="3600" dirty="0">
                <a:solidFill>
                  <a:schemeClr val="bg2">
                    <a:lumMod val="25000"/>
                  </a:schemeClr>
                </a:solidFill>
              </a:rPr>
              <a:t>Ученици свој утисак о часу пишу на самолепљивим </a:t>
            </a:r>
            <a:r>
              <a:rPr lang="ru-RU" sz="3600" dirty="0" smtClean="0">
                <a:solidFill>
                  <a:schemeClr val="bg2">
                    <a:lumMod val="25000"/>
                  </a:schemeClr>
                </a:solidFill>
              </a:rPr>
              <a:t>папирићима.</a:t>
            </a:r>
            <a:endParaRPr lang="en-US" sz="3600" dirty="0">
              <a:solidFill>
                <a:schemeClr val="bg2">
                  <a:lumMod val="25000"/>
                </a:schemeClr>
              </a:solidFill>
            </a:endParaRPr>
          </a:p>
        </p:txBody>
      </p:sp>
      <p:pic>
        <p:nvPicPr>
          <p:cNvPr id="7170" name="Picture 2" descr="C:\Users\JELENA\Desktop\2. razred\seminari\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848660"/>
            <a:ext cx="2592288" cy="446449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2870275"/>
            <a:ext cx="2608552" cy="2888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descr="C:\Users\JELENA\Desktop\2. razred\seminari\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2132856"/>
            <a:ext cx="2105758" cy="418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4277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03648" y="692696"/>
            <a:ext cx="6400800" cy="1008112"/>
          </a:xfrm>
        </p:spPr>
        <p:txBody>
          <a:bodyPr>
            <a:normAutofit fontScale="92500" lnSpcReduction="10000"/>
          </a:bodyPr>
          <a:lstStyle/>
          <a:p>
            <a:r>
              <a:rPr lang="sr-Cyrl-RS" sz="3200" smtClean="0">
                <a:solidFill>
                  <a:srgbClr val="FF0000"/>
                </a:solidFill>
              </a:rPr>
              <a:t>да </a:t>
            </a:r>
            <a:r>
              <a:rPr lang="sr-Cyrl-RS" sz="3200" dirty="0" smtClean="0">
                <a:solidFill>
                  <a:srgbClr val="FF0000"/>
                </a:solidFill>
              </a:rPr>
              <a:t>се </a:t>
            </a:r>
          </a:p>
          <a:p>
            <a:r>
              <a:rPr lang="sr-Cyrl-RS" sz="3200" dirty="0" smtClean="0">
                <a:solidFill>
                  <a:srgbClr val="FF0000"/>
                </a:solidFill>
              </a:rPr>
              <a:t>не заборави...</a:t>
            </a:r>
            <a:endParaRPr lang="en-US" sz="3200" dirty="0">
              <a:solidFill>
                <a:srgbClr val="FF0000"/>
              </a:solidFill>
            </a:endParaRPr>
          </a:p>
        </p:txBody>
      </p:sp>
      <p:sp>
        <p:nvSpPr>
          <p:cNvPr id="3" name="Title 2"/>
          <p:cNvSpPr>
            <a:spLocks noGrp="1"/>
          </p:cNvSpPr>
          <p:nvPr>
            <p:ph type="ctrTitle"/>
          </p:nvPr>
        </p:nvSpPr>
        <p:spPr>
          <a:xfrm>
            <a:off x="827584" y="3212976"/>
            <a:ext cx="7772400" cy="2664296"/>
          </a:xfrm>
        </p:spPr>
        <p:txBody>
          <a:bodyPr>
            <a:noAutofit/>
          </a:bodyPr>
          <a:lstStyle/>
          <a:p>
            <a:r>
              <a:rPr lang="sr-Cyrl-RS" sz="4000" dirty="0" smtClean="0">
                <a:solidFill>
                  <a:schemeClr val="bg2">
                    <a:lumMod val="25000"/>
                  </a:schemeClr>
                </a:solidFill>
              </a:rPr>
              <a:t>„У реду је славити дете које је победник трке, али побрините се да не заборавите и оно дете које је дошло последње. И оно је истрчало целу трку.“</a:t>
            </a:r>
            <a:endParaRPr lang="en-US" sz="4000" dirty="0">
              <a:solidFill>
                <a:schemeClr val="bg2">
                  <a:lumMod val="25000"/>
                </a:schemeClr>
              </a:solidFill>
            </a:endParaRPr>
          </a:p>
        </p:txBody>
      </p:sp>
    </p:spTree>
    <p:extLst>
      <p:ext uri="{BB962C8B-B14F-4D97-AF65-F5344CB8AC3E}">
        <p14:creationId xmlns:p14="http://schemas.microsoft.com/office/powerpoint/2010/main" val="1083230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95536" y="404664"/>
            <a:ext cx="8064896" cy="1440160"/>
          </a:xfrm>
        </p:spPr>
        <p:txBody>
          <a:bodyPr>
            <a:normAutofit/>
          </a:bodyPr>
          <a:lstStyle/>
          <a:p>
            <a:endParaRPr lang="sr-Cyrl-RS" sz="3200" dirty="0" smtClean="0">
              <a:solidFill>
                <a:srgbClr val="FF0000"/>
              </a:solidFill>
            </a:endParaRPr>
          </a:p>
          <a:p>
            <a:r>
              <a:rPr lang="sr-Cyrl-RS" sz="3200" dirty="0" smtClean="0">
                <a:solidFill>
                  <a:srgbClr val="FF0000"/>
                </a:solidFill>
              </a:rPr>
              <a:t>Наставни садржај</a:t>
            </a:r>
            <a:endParaRPr lang="en-US" sz="3200" dirty="0">
              <a:solidFill>
                <a:srgbClr val="FF0000"/>
              </a:solidFill>
            </a:endParaRPr>
          </a:p>
        </p:txBody>
      </p:sp>
      <p:sp>
        <p:nvSpPr>
          <p:cNvPr id="3" name="Title 2"/>
          <p:cNvSpPr>
            <a:spLocks noGrp="1"/>
          </p:cNvSpPr>
          <p:nvPr>
            <p:ph type="ctrTitle"/>
          </p:nvPr>
        </p:nvSpPr>
        <p:spPr>
          <a:xfrm>
            <a:off x="251520" y="2420888"/>
            <a:ext cx="8712968" cy="3456384"/>
          </a:xfrm>
        </p:spPr>
        <p:txBody>
          <a:bodyPr>
            <a:normAutofit/>
          </a:bodyPr>
          <a:lstStyle/>
          <a:p>
            <a:pPr algn="l"/>
            <a:r>
              <a:rPr lang="ru-RU" sz="3600" dirty="0" smtClean="0">
                <a:solidFill>
                  <a:schemeClr val="tx2">
                    <a:lumMod val="75000"/>
                  </a:schemeClr>
                </a:solidFill>
              </a:rPr>
              <a:t>- Глас</a:t>
            </a:r>
            <a:r>
              <a:rPr lang="ru-RU" sz="3600" dirty="0">
                <a:solidFill>
                  <a:schemeClr val="tx2">
                    <a:lumMod val="75000"/>
                  </a:schemeClr>
                </a:solidFill>
              </a:rPr>
              <a:t>, слово, слог и </a:t>
            </a:r>
            <a:r>
              <a:rPr lang="ru-RU" sz="3600" dirty="0" smtClean="0">
                <a:solidFill>
                  <a:schemeClr val="tx2">
                    <a:lumMod val="75000"/>
                  </a:schemeClr>
                </a:solidFill>
              </a:rPr>
              <a:t>реч</a:t>
            </a:r>
            <a:r>
              <a:rPr lang="ru-RU" sz="3600" dirty="0">
                <a:solidFill>
                  <a:schemeClr val="tx2">
                    <a:lumMod val="75000"/>
                  </a:schemeClr>
                </a:solidFill>
              </a:rPr>
              <a:t/>
            </a:r>
            <a:br>
              <a:rPr lang="ru-RU" sz="3600" dirty="0">
                <a:solidFill>
                  <a:schemeClr val="tx2">
                    <a:lumMod val="75000"/>
                  </a:schemeClr>
                </a:solidFill>
              </a:rPr>
            </a:br>
            <a:r>
              <a:rPr lang="ru-RU" sz="3600" dirty="0" smtClean="0">
                <a:solidFill>
                  <a:schemeClr val="tx2">
                    <a:lumMod val="75000"/>
                  </a:schemeClr>
                </a:solidFill>
              </a:rPr>
              <a:t>- Кратке </a:t>
            </a:r>
            <a:r>
              <a:rPr lang="ru-RU" sz="3600" dirty="0">
                <a:solidFill>
                  <a:schemeClr val="tx2">
                    <a:lumMod val="75000"/>
                  </a:schemeClr>
                </a:solidFill>
              </a:rPr>
              <a:t>народне умотворине (загонетке, пословице, разбрајалице, брзалице</a:t>
            </a:r>
            <a:r>
              <a:rPr lang="ru-RU" sz="3600" dirty="0" smtClean="0">
                <a:solidFill>
                  <a:schemeClr val="tx2">
                    <a:lumMod val="75000"/>
                  </a:schemeClr>
                </a:solidFill>
              </a:rPr>
              <a:t>)</a:t>
            </a:r>
            <a:r>
              <a:rPr lang="ru-RU" sz="3600" dirty="0">
                <a:solidFill>
                  <a:schemeClr val="tx2">
                    <a:lumMod val="75000"/>
                  </a:schemeClr>
                </a:solidFill>
              </a:rPr>
              <a:t/>
            </a:r>
            <a:br>
              <a:rPr lang="ru-RU" sz="3600" dirty="0">
                <a:solidFill>
                  <a:schemeClr val="tx2">
                    <a:lumMod val="75000"/>
                  </a:schemeClr>
                </a:solidFill>
              </a:rPr>
            </a:br>
            <a:r>
              <a:rPr lang="ru-RU" sz="3600" dirty="0" smtClean="0">
                <a:solidFill>
                  <a:schemeClr val="tx2">
                    <a:lumMod val="75000"/>
                  </a:schemeClr>
                </a:solidFill>
              </a:rPr>
              <a:t>- Именице (властите и заједничке)</a:t>
            </a:r>
            <a:endParaRPr lang="ru-RU" sz="3600" dirty="0">
              <a:solidFill>
                <a:schemeClr val="tx2">
                  <a:lumMod val="75000"/>
                </a:schemeClr>
              </a:solidFill>
            </a:endParaRPr>
          </a:p>
        </p:txBody>
      </p:sp>
    </p:spTree>
    <p:extLst>
      <p:ext uri="{BB962C8B-B14F-4D97-AF65-F5344CB8AC3E}">
        <p14:creationId xmlns:p14="http://schemas.microsoft.com/office/powerpoint/2010/main" val="2274417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03648" y="692696"/>
            <a:ext cx="6400800" cy="1464568"/>
          </a:xfrm>
        </p:spPr>
        <p:txBody>
          <a:bodyPr>
            <a:normAutofit/>
          </a:bodyPr>
          <a:lstStyle/>
          <a:p>
            <a:r>
              <a:rPr lang="sr-Cyrl-RS" sz="3200" dirty="0" smtClean="0">
                <a:solidFill>
                  <a:srgbClr val="FF0000"/>
                </a:solidFill>
              </a:rPr>
              <a:t>Ток часа</a:t>
            </a:r>
            <a:endParaRPr lang="en-US" sz="3200" dirty="0">
              <a:solidFill>
                <a:srgbClr val="FF0000"/>
              </a:solidFill>
            </a:endParaRPr>
          </a:p>
        </p:txBody>
      </p:sp>
      <p:sp>
        <p:nvSpPr>
          <p:cNvPr id="3" name="Title 2"/>
          <p:cNvSpPr>
            <a:spLocks noGrp="1"/>
          </p:cNvSpPr>
          <p:nvPr>
            <p:ph type="ctrTitle"/>
          </p:nvPr>
        </p:nvSpPr>
        <p:spPr>
          <a:xfrm>
            <a:off x="611560" y="2420888"/>
            <a:ext cx="7772400" cy="3888432"/>
          </a:xfrm>
        </p:spPr>
        <p:txBody>
          <a:bodyPr>
            <a:noAutofit/>
          </a:bodyPr>
          <a:lstStyle/>
          <a:p>
            <a:pPr algn="l"/>
            <a:r>
              <a:rPr lang="sr-Cyrl-RS" sz="3000" dirty="0" smtClean="0">
                <a:solidFill>
                  <a:schemeClr val="tx2">
                    <a:lumMod val="75000"/>
                  </a:schemeClr>
                </a:solidFill>
              </a:rPr>
              <a:t>1. Формирање група </a:t>
            </a:r>
            <a:br>
              <a:rPr lang="sr-Cyrl-RS" sz="3000" dirty="0" smtClean="0">
                <a:solidFill>
                  <a:schemeClr val="tx2">
                    <a:lumMod val="75000"/>
                  </a:schemeClr>
                </a:solidFill>
              </a:rPr>
            </a:br>
            <a:r>
              <a:rPr lang="sr-Cyrl-RS" sz="3000" dirty="0" smtClean="0">
                <a:solidFill>
                  <a:schemeClr val="tx2">
                    <a:lumMod val="75000"/>
                  </a:schemeClr>
                </a:solidFill>
              </a:rPr>
              <a:t>2. Истицање циља часа</a:t>
            </a:r>
            <a:br>
              <a:rPr lang="sr-Cyrl-RS" sz="3000" dirty="0" smtClean="0">
                <a:solidFill>
                  <a:schemeClr val="tx2">
                    <a:lumMod val="75000"/>
                  </a:schemeClr>
                </a:solidFill>
              </a:rPr>
            </a:br>
            <a:r>
              <a:rPr lang="sr-Cyrl-RS" sz="3000" dirty="0" smtClean="0">
                <a:solidFill>
                  <a:schemeClr val="tx2">
                    <a:lumMod val="75000"/>
                  </a:schemeClr>
                </a:solidFill>
              </a:rPr>
              <a:t>3. </a:t>
            </a:r>
            <a:r>
              <a:rPr lang="ru-RU" sz="3000" dirty="0" smtClean="0">
                <a:solidFill>
                  <a:schemeClr val="tx2">
                    <a:lumMod val="75000"/>
                  </a:schemeClr>
                </a:solidFill>
              </a:rPr>
              <a:t>Игра </a:t>
            </a:r>
            <a:r>
              <a:rPr lang="ru-RU" sz="3000" dirty="0">
                <a:solidFill>
                  <a:schemeClr val="tx2">
                    <a:lumMod val="75000"/>
                  </a:schemeClr>
                </a:solidFill>
              </a:rPr>
              <a:t>– Глас, слово, слог, реч</a:t>
            </a:r>
            <a:br>
              <a:rPr lang="ru-RU" sz="3000" dirty="0">
                <a:solidFill>
                  <a:schemeClr val="tx2">
                    <a:lumMod val="75000"/>
                  </a:schemeClr>
                </a:solidFill>
              </a:rPr>
            </a:br>
            <a:r>
              <a:rPr lang="ru-RU" sz="3000" dirty="0">
                <a:solidFill>
                  <a:schemeClr val="tx2">
                    <a:lumMod val="75000"/>
                  </a:schemeClr>
                </a:solidFill>
              </a:rPr>
              <a:t>4. </a:t>
            </a:r>
            <a:r>
              <a:rPr lang="ru-RU" sz="3000" dirty="0" smtClean="0">
                <a:solidFill>
                  <a:schemeClr val="tx2">
                    <a:lumMod val="75000"/>
                  </a:schemeClr>
                </a:solidFill>
              </a:rPr>
              <a:t>Игра </a:t>
            </a:r>
            <a:r>
              <a:rPr lang="ru-RU" sz="3000" dirty="0">
                <a:solidFill>
                  <a:schemeClr val="tx2">
                    <a:lumMod val="75000"/>
                  </a:schemeClr>
                </a:solidFill>
              </a:rPr>
              <a:t>– Загонетке и именице</a:t>
            </a:r>
            <a:br>
              <a:rPr lang="ru-RU" sz="3000" dirty="0">
                <a:solidFill>
                  <a:schemeClr val="tx2">
                    <a:lumMod val="75000"/>
                  </a:schemeClr>
                </a:solidFill>
              </a:rPr>
            </a:br>
            <a:r>
              <a:rPr lang="ru-RU" sz="3000" dirty="0">
                <a:solidFill>
                  <a:schemeClr val="tx2">
                    <a:lumMod val="75000"/>
                  </a:schemeClr>
                </a:solidFill>
              </a:rPr>
              <a:t>5. </a:t>
            </a:r>
            <a:r>
              <a:rPr lang="ru-RU" sz="3000" dirty="0" smtClean="0">
                <a:solidFill>
                  <a:schemeClr val="tx2">
                    <a:lumMod val="75000"/>
                  </a:schemeClr>
                </a:solidFill>
              </a:rPr>
              <a:t>Игра </a:t>
            </a:r>
            <a:r>
              <a:rPr lang="ru-RU" sz="3000" dirty="0">
                <a:solidFill>
                  <a:schemeClr val="tx2">
                    <a:lumMod val="75000"/>
                  </a:schemeClr>
                </a:solidFill>
              </a:rPr>
              <a:t>– Друштвена </a:t>
            </a:r>
            <a:r>
              <a:rPr lang="ru-RU" sz="3000" dirty="0" smtClean="0">
                <a:solidFill>
                  <a:schemeClr val="tx2">
                    <a:lumMod val="75000"/>
                  </a:schemeClr>
                </a:solidFill>
              </a:rPr>
              <a:t>игра</a:t>
            </a:r>
            <a:br>
              <a:rPr lang="ru-RU" sz="3000" dirty="0" smtClean="0">
                <a:solidFill>
                  <a:schemeClr val="tx2">
                    <a:lumMod val="75000"/>
                  </a:schemeClr>
                </a:solidFill>
              </a:rPr>
            </a:br>
            <a:r>
              <a:rPr lang="ru-RU" sz="3000" dirty="0" smtClean="0">
                <a:solidFill>
                  <a:schemeClr val="tx2">
                    <a:lumMod val="75000"/>
                  </a:schemeClr>
                </a:solidFill>
              </a:rPr>
              <a:t>6. Награђивање ученика</a:t>
            </a:r>
            <a:br>
              <a:rPr lang="ru-RU" sz="3000" dirty="0" smtClean="0">
                <a:solidFill>
                  <a:schemeClr val="tx2">
                    <a:lumMod val="75000"/>
                  </a:schemeClr>
                </a:solidFill>
              </a:rPr>
            </a:br>
            <a:r>
              <a:rPr lang="ru-RU" sz="3000" dirty="0" smtClean="0">
                <a:solidFill>
                  <a:schemeClr val="tx2">
                    <a:lumMod val="75000"/>
                  </a:schemeClr>
                </a:solidFill>
              </a:rPr>
              <a:t>7. Вредновање часа од стране ученика</a:t>
            </a:r>
            <a:br>
              <a:rPr lang="ru-RU" sz="3000" dirty="0" smtClean="0">
                <a:solidFill>
                  <a:schemeClr val="tx2">
                    <a:lumMod val="75000"/>
                  </a:schemeClr>
                </a:solidFill>
              </a:rPr>
            </a:br>
            <a:endParaRPr lang="en-US" sz="3000" dirty="0">
              <a:solidFill>
                <a:schemeClr val="tx2">
                  <a:lumMod val="75000"/>
                </a:schemeClr>
              </a:solidFill>
            </a:endParaRPr>
          </a:p>
        </p:txBody>
      </p:sp>
    </p:spTree>
    <p:extLst>
      <p:ext uri="{BB962C8B-B14F-4D97-AF65-F5344CB8AC3E}">
        <p14:creationId xmlns:p14="http://schemas.microsoft.com/office/powerpoint/2010/main" val="3306378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55576" y="692696"/>
            <a:ext cx="4392488" cy="1368152"/>
          </a:xfrm>
        </p:spPr>
        <p:txBody>
          <a:bodyPr>
            <a:noAutofit/>
          </a:bodyPr>
          <a:lstStyle/>
          <a:p>
            <a:r>
              <a:rPr lang="sr-Cyrl-RS" sz="3600" dirty="0" smtClean="0">
                <a:solidFill>
                  <a:srgbClr val="FF0000"/>
                </a:solidFill>
              </a:rPr>
              <a:t>Формирање </a:t>
            </a:r>
          </a:p>
          <a:p>
            <a:r>
              <a:rPr lang="sr-Cyrl-RS" sz="3600" dirty="0" smtClean="0">
                <a:solidFill>
                  <a:srgbClr val="FF0000"/>
                </a:solidFill>
              </a:rPr>
              <a:t>група</a:t>
            </a:r>
            <a:endParaRPr lang="en-US" sz="3600" dirty="0">
              <a:solidFill>
                <a:srgbClr val="FF0000"/>
              </a:solidFill>
            </a:endParaRPr>
          </a:p>
        </p:txBody>
      </p:sp>
      <p:sp>
        <p:nvSpPr>
          <p:cNvPr id="3" name="Title 2"/>
          <p:cNvSpPr>
            <a:spLocks noGrp="1"/>
          </p:cNvSpPr>
          <p:nvPr>
            <p:ph type="ctrTitle"/>
          </p:nvPr>
        </p:nvSpPr>
        <p:spPr>
          <a:xfrm>
            <a:off x="157594" y="2708920"/>
            <a:ext cx="4270390" cy="3816424"/>
          </a:xfrm>
        </p:spPr>
        <p:txBody>
          <a:bodyPr>
            <a:normAutofit fontScale="90000"/>
          </a:bodyPr>
          <a:lstStyle/>
          <a:p>
            <a:pPr algn="l"/>
            <a:r>
              <a:rPr lang="ru-RU" dirty="0" smtClean="0">
                <a:solidFill>
                  <a:schemeClr val="tx2">
                    <a:lumMod val="75000"/>
                  </a:schemeClr>
                </a:solidFill>
              </a:rPr>
              <a:t>Формирају се </a:t>
            </a:r>
            <a:r>
              <a:rPr lang="ru-RU" dirty="0">
                <a:solidFill>
                  <a:schemeClr val="tx2">
                    <a:lumMod val="75000"/>
                  </a:schemeClr>
                </a:solidFill>
              </a:rPr>
              <a:t>три групе од по четири ученика </a:t>
            </a:r>
            <a:r>
              <a:rPr lang="ru-RU" dirty="0" smtClean="0">
                <a:solidFill>
                  <a:schemeClr val="tx2">
                    <a:lumMod val="75000"/>
                  </a:schemeClr>
                </a:solidFill>
              </a:rPr>
              <a:t>према </a:t>
            </a:r>
            <a:r>
              <a:rPr lang="ru-RU" dirty="0">
                <a:solidFill>
                  <a:schemeClr val="tx2">
                    <a:lumMod val="75000"/>
                  </a:schemeClr>
                </a:solidFill>
              </a:rPr>
              <a:t>боји траке коју извуку: црвена, жута и </a:t>
            </a:r>
            <a:r>
              <a:rPr lang="ru-RU" dirty="0" smtClean="0">
                <a:solidFill>
                  <a:schemeClr val="tx2">
                    <a:lumMod val="75000"/>
                  </a:schemeClr>
                </a:solidFill>
              </a:rPr>
              <a:t>зелена.</a:t>
            </a:r>
            <a:endParaRPr lang="en-US" dirty="0">
              <a:solidFill>
                <a:schemeClr val="tx2">
                  <a:lumMod val="75000"/>
                </a:schemeClr>
              </a:solidFill>
            </a:endParaRPr>
          </a:p>
        </p:txBody>
      </p:sp>
      <p:pic>
        <p:nvPicPr>
          <p:cNvPr id="1026" name="Picture 2" descr="C:\Users\JELENA\Desktop\2. razred\seminari\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0796" y="332656"/>
            <a:ext cx="2624138" cy="32403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ELENA\Desktop\2. razred\seminari\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3933998"/>
            <a:ext cx="4585586" cy="2293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4473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03648" y="548680"/>
            <a:ext cx="6400800" cy="1392560"/>
          </a:xfrm>
        </p:spPr>
        <p:txBody>
          <a:bodyPr>
            <a:normAutofit/>
          </a:bodyPr>
          <a:lstStyle/>
          <a:p>
            <a:r>
              <a:rPr lang="sr-Cyrl-RS" sz="3600" dirty="0" smtClean="0">
                <a:solidFill>
                  <a:srgbClr val="FF0000"/>
                </a:solidFill>
              </a:rPr>
              <a:t>Истицање </a:t>
            </a:r>
          </a:p>
          <a:p>
            <a:r>
              <a:rPr lang="sr-Cyrl-RS" sz="3600" dirty="0" smtClean="0">
                <a:solidFill>
                  <a:srgbClr val="FF0000"/>
                </a:solidFill>
              </a:rPr>
              <a:t>циља часа</a:t>
            </a:r>
            <a:endParaRPr lang="en-US" sz="3600" dirty="0">
              <a:solidFill>
                <a:srgbClr val="FF0000"/>
              </a:solidFill>
            </a:endParaRPr>
          </a:p>
        </p:txBody>
      </p:sp>
      <p:sp>
        <p:nvSpPr>
          <p:cNvPr id="3" name="Title 2"/>
          <p:cNvSpPr>
            <a:spLocks noGrp="1"/>
          </p:cNvSpPr>
          <p:nvPr>
            <p:ph type="ctrTitle"/>
          </p:nvPr>
        </p:nvSpPr>
        <p:spPr>
          <a:xfrm>
            <a:off x="395536" y="2636912"/>
            <a:ext cx="8496944" cy="3816424"/>
          </a:xfrm>
        </p:spPr>
        <p:txBody>
          <a:bodyPr>
            <a:normAutofit fontScale="90000"/>
          </a:bodyPr>
          <a:lstStyle/>
          <a:p>
            <a:pPr algn="l"/>
            <a:r>
              <a:rPr lang="ru-RU" dirty="0" smtClean="0">
                <a:solidFill>
                  <a:schemeClr val="tx2">
                    <a:lumMod val="75000"/>
                  </a:schemeClr>
                </a:solidFill>
              </a:rPr>
              <a:t>Увежбавање градива из српског језика ученог </a:t>
            </a:r>
            <a:r>
              <a:rPr lang="ru-RU" dirty="0">
                <a:solidFill>
                  <a:schemeClr val="tx2">
                    <a:lumMod val="75000"/>
                  </a:schemeClr>
                </a:solidFill>
              </a:rPr>
              <a:t>у </a:t>
            </a:r>
            <a:r>
              <a:rPr lang="ru-RU" dirty="0" smtClean="0">
                <a:solidFill>
                  <a:schemeClr val="tx2">
                    <a:lumMod val="75000"/>
                  </a:schemeClr>
                </a:solidFill>
              </a:rPr>
              <a:t>септембру месецу </a:t>
            </a:r>
            <a:r>
              <a:rPr lang="ru-RU" dirty="0">
                <a:solidFill>
                  <a:schemeClr val="tx2">
                    <a:lumMod val="75000"/>
                  </a:schemeClr>
                </a:solidFill>
              </a:rPr>
              <a:t>из граматике (глас, слово, слог, реч, властите и заједничке именице) и књижевности (кратке народне умотворине: пословице, загонетке, брзалице и разбрајалице) кроз игру.</a:t>
            </a:r>
            <a:endParaRPr lang="en-US" dirty="0">
              <a:solidFill>
                <a:schemeClr val="tx2">
                  <a:lumMod val="75000"/>
                </a:schemeClr>
              </a:solidFill>
            </a:endParaRPr>
          </a:p>
        </p:txBody>
      </p:sp>
    </p:spTree>
    <p:extLst>
      <p:ext uri="{BB962C8B-B14F-4D97-AF65-F5344CB8AC3E}">
        <p14:creationId xmlns:p14="http://schemas.microsoft.com/office/powerpoint/2010/main" val="2922882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03648" y="620688"/>
            <a:ext cx="6400800" cy="1368152"/>
          </a:xfrm>
        </p:spPr>
        <p:txBody>
          <a:bodyPr>
            <a:normAutofit/>
          </a:bodyPr>
          <a:lstStyle/>
          <a:p>
            <a:r>
              <a:rPr lang="ru-RU" sz="3600" dirty="0" smtClean="0">
                <a:solidFill>
                  <a:srgbClr val="FF0000"/>
                </a:solidFill>
              </a:rPr>
              <a:t>Игра </a:t>
            </a:r>
            <a:r>
              <a:rPr lang="ru-RU" sz="3600" dirty="0">
                <a:solidFill>
                  <a:srgbClr val="FF0000"/>
                </a:solidFill>
              </a:rPr>
              <a:t>– Глас, слово, слог, реч</a:t>
            </a:r>
            <a:endParaRPr lang="en-US" sz="3600" dirty="0">
              <a:solidFill>
                <a:srgbClr val="FF0000"/>
              </a:solidFill>
            </a:endParaRPr>
          </a:p>
        </p:txBody>
      </p:sp>
      <p:sp>
        <p:nvSpPr>
          <p:cNvPr id="3" name="Title 2"/>
          <p:cNvSpPr>
            <a:spLocks noGrp="1"/>
          </p:cNvSpPr>
          <p:nvPr>
            <p:ph type="ctrTitle"/>
          </p:nvPr>
        </p:nvSpPr>
        <p:spPr>
          <a:xfrm>
            <a:off x="251520" y="2564904"/>
            <a:ext cx="8784976" cy="4464496"/>
          </a:xfrm>
        </p:spPr>
        <p:txBody>
          <a:bodyPr>
            <a:normAutofit fontScale="90000"/>
          </a:bodyPr>
          <a:lstStyle/>
          <a:p>
            <a:pPr algn="l"/>
            <a:r>
              <a:rPr lang="ru-RU" sz="2200" dirty="0">
                <a:solidFill>
                  <a:schemeClr val="bg2">
                    <a:lumMod val="25000"/>
                  </a:schemeClr>
                </a:solidFill>
              </a:rPr>
              <a:t>У првој игри </a:t>
            </a:r>
            <a:r>
              <a:rPr lang="ru-RU" sz="2200" dirty="0" smtClean="0">
                <a:solidFill>
                  <a:schemeClr val="bg2">
                    <a:lumMod val="25000"/>
                  </a:schemeClr>
                </a:solidFill>
              </a:rPr>
              <a:t>увежбава се </a:t>
            </a:r>
            <a:r>
              <a:rPr lang="ru-RU" sz="2200" dirty="0">
                <a:solidFill>
                  <a:schemeClr val="bg2">
                    <a:lumMod val="25000"/>
                  </a:schemeClr>
                </a:solidFill>
              </a:rPr>
              <a:t>градиво из граматике: глас, слово, слог, реч, али и из књижевности: разбрајалице.</a:t>
            </a:r>
            <a:br>
              <a:rPr lang="ru-RU" sz="2200" dirty="0">
                <a:solidFill>
                  <a:schemeClr val="bg2">
                    <a:lumMod val="25000"/>
                  </a:schemeClr>
                </a:solidFill>
              </a:rPr>
            </a:br>
            <a:r>
              <a:rPr lang="ru-RU" sz="2200" dirty="0">
                <a:solidFill>
                  <a:schemeClr val="bg2">
                    <a:lumMod val="25000"/>
                  </a:schemeClr>
                </a:solidFill>
              </a:rPr>
              <a:t>Ученици разбрајалицом („Еци пеци пец“, „Ен ден доре“, „Ен, ден, ди-ни“ ... ) бирају члана групе који ће извући затворених очију слово из </a:t>
            </a:r>
            <a:r>
              <a:rPr lang="ru-RU" sz="2200" dirty="0" smtClean="0">
                <a:solidFill>
                  <a:schemeClr val="bg2">
                    <a:lumMod val="25000"/>
                  </a:schemeClr>
                </a:solidFill>
              </a:rPr>
              <a:t>кутије </a:t>
            </a:r>
            <a:r>
              <a:rPr lang="ru-RU" sz="2200" dirty="0">
                <a:solidFill>
                  <a:schemeClr val="bg2">
                    <a:lumMod val="25000"/>
                  </a:schemeClr>
                </a:solidFill>
              </a:rPr>
              <a:t>и користећи чуло додира погађа о ком је слову реч. Затим треба да каже реч која почиње тим словом, а потом да ту реч подели на слогове. </a:t>
            </a:r>
            <a:br>
              <a:rPr lang="ru-RU" sz="2200" dirty="0">
                <a:solidFill>
                  <a:schemeClr val="bg2">
                    <a:lumMod val="25000"/>
                  </a:schemeClr>
                </a:solidFill>
              </a:rPr>
            </a:br>
            <a:r>
              <a:rPr lang="ru-RU" sz="2200" dirty="0">
                <a:solidFill>
                  <a:schemeClr val="bg2">
                    <a:lumMod val="25000"/>
                  </a:schemeClr>
                </a:solidFill>
              </a:rPr>
              <a:t>За ову игру група може добити макимално 3 поена по члану групе ако ученик тачно одговори на сва три захтева.</a:t>
            </a:r>
            <a:br>
              <a:rPr lang="ru-RU" sz="2200" dirty="0">
                <a:solidFill>
                  <a:schemeClr val="bg2">
                    <a:lumMod val="25000"/>
                  </a:schemeClr>
                </a:solidFill>
              </a:rPr>
            </a:br>
            <a:r>
              <a:rPr lang="ru-RU" sz="2200" dirty="0">
                <a:solidFill>
                  <a:schemeClr val="bg2">
                    <a:lumMod val="25000"/>
                  </a:schemeClr>
                </a:solidFill>
              </a:rPr>
              <a:t>Уколико ученик који је извукао слово не зна одговор/е, помажу му ученици из групе. Тада група добија 2 поена или 1 поен у зависности броја помоћи ученика.</a:t>
            </a:r>
            <a:br>
              <a:rPr lang="ru-RU" sz="2200" dirty="0">
                <a:solidFill>
                  <a:schemeClr val="bg2">
                    <a:lumMod val="25000"/>
                  </a:schemeClr>
                </a:solidFill>
              </a:rPr>
            </a:br>
            <a:r>
              <a:rPr lang="ru-RU" sz="2200" dirty="0">
                <a:solidFill>
                  <a:schemeClr val="bg2">
                    <a:lumMod val="25000"/>
                  </a:schemeClr>
                </a:solidFill>
              </a:rPr>
              <a:t>Игру играју по два члана групе.</a:t>
            </a:r>
            <a:r>
              <a:rPr lang="ru-RU" dirty="0"/>
              <a:t/>
            </a:r>
            <a:br>
              <a:rPr lang="ru-RU" dirty="0"/>
            </a:br>
            <a:endParaRPr lang="en-US" dirty="0"/>
          </a:p>
        </p:txBody>
      </p:sp>
    </p:spTree>
    <p:extLst>
      <p:ext uri="{BB962C8B-B14F-4D97-AF65-F5344CB8AC3E}">
        <p14:creationId xmlns:p14="http://schemas.microsoft.com/office/powerpoint/2010/main" val="4442947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chemeClr val="tx2">
                    <a:lumMod val="75000"/>
                  </a:schemeClr>
                </a:solidFill>
              </a:rPr>
              <a:t>Фотографије прве игре</a:t>
            </a:r>
            <a:endParaRPr lang="en-US" dirty="0">
              <a:solidFill>
                <a:schemeClr val="tx2">
                  <a:lumMod val="75000"/>
                </a:schemeClr>
              </a:solidFill>
            </a:endParaRPr>
          </a:p>
        </p:txBody>
      </p:sp>
      <p:pic>
        <p:nvPicPr>
          <p:cNvPr id="2050" name="Picture 2" descr="C:\Users\JELENA\Desktop\2. razred\seminari\3.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628800"/>
            <a:ext cx="3236083" cy="429687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JELENA\Desktop\2. razred\seminari\4.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1484784"/>
            <a:ext cx="2316677"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1030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331640" y="620688"/>
            <a:ext cx="6400800" cy="1440160"/>
          </a:xfrm>
        </p:spPr>
        <p:txBody>
          <a:bodyPr>
            <a:normAutofit/>
          </a:bodyPr>
          <a:lstStyle/>
          <a:p>
            <a:r>
              <a:rPr lang="ru-RU" sz="3600" dirty="0" smtClean="0">
                <a:solidFill>
                  <a:srgbClr val="FF0000"/>
                </a:solidFill>
              </a:rPr>
              <a:t>Игра </a:t>
            </a:r>
            <a:r>
              <a:rPr lang="ru-RU" sz="3600" dirty="0">
                <a:solidFill>
                  <a:srgbClr val="FF0000"/>
                </a:solidFill>
              </a:rPr>
              <a:t>– Загонетке и именице</a:t>
            </a:r>
            <a:endParaRPr lang="en-US" sz="3600" dirty="0">
              <a:solidFill>
                <a:srgbClr val="FF0000"/>
              </a:solidFill>
            </a:endParaRPr>
          </a:p>
        </p:txBody>
      </p:sp>
      <p:sp>
        <p:nvSpPr>
          <p:cNvPr id="3" name="Title 2"/>
          <p:cNvSpPr>
            <a:spLocks noGrp="1"/>
          </p:cNvSpPr>
          <p:nvPr>
            <p:ph type="ctrTitle"/>
          </p:nvPr>
        </p:nvSpPr>
        <p:spPr>
          <a:xfrm>
            <a:off x="179512" y="2564904"/>
            <a:ext cx="8784976" cy="3744416"/>
          </a:xfrm>
        </p:spPr>
        <p:txBody>
          <a:bodyPr>
            <a:noAutofit/>
          </a:bodyPr>
          <a:lstStyle/>
          <a:p>
            <a:pPr algn="l"/>
            <a:r>
              <a:rPr lang="ru-RU" sz="2400" dirty="0">
                <a:solidFill>
                  <a:schemeClr val="bg2">
                    <a:lumMod val="25000"/>
                  </a:schemeClr>
                </a:solidFill>
              </a:rPr>
              <a:t>У другој игри </a:t>
            </a:r>
            <a:r>
              <a:rPr lang="ru-RU" sz="2400" dirty="0" smtClean="0">
                <a:solidFill>
                  <a:schemeClr val="bg2">
                    <a:lumMod val="25000"/>
                  </a:schemeClr>
                </a:solidFill>
              </a:rPr>
              <a:t>утврђује се </a:t>
            </a:r>
            <a:r>
              <a:rPr lang="ru-RU" sz="2400" dirty="0">
                <a:solidFill>
                  <a:schemeClr val="bg2">
                    <a:lumMod val="25000"/>
                  </a:schemeClr>
                </a:solidFill>
              </a:rPr>
              <a:t>знање о загонеткама и именицама. </a:t>
            </a:r>
            <a:r>
              <a:rPr lang="ru-RU" sz="2400" dirty="0" smtClean="0">
                <a:solidFill>
                  <a:schemeClr val="bg2">
                    <a:lumMod val="25000"/>
                  </a:schemeClr>
                </a:solidFill>
              </a:rPr>
              <a:t/>
            </a:r>
            <a:br>
              <a:rPr lang="ru-RU" sz="2400" dirty="0" smtClean="0">
                <a:solidFill>
                  <a:schemeClr val="bg2">
                    <a:lumMod val="25000"/>
                  </a:schemeClr>
                </a:solidFill>
              </a:rPr>
            </a:br>
            <a:r>
              <a:rPr lang="ru-RU" sz="2400" dirty="0" smtClean="0">
                <a:solidFill>
                  <a:schemeClr val="bg2">
                    <a:lumMod val="25000"/>
                  </a:schemeClr>
                </a:solidFill>
              </a:rPr>
              <a:t>Ученици </a:t>
            </a:r>
            <a:r>
              <a:rPr lang="ru-RU" sz="2400" dirty="0">
                <a:solidFill>
                  <a:schemeClr val="bg2">
                    <a:lumMod val="25000"/>
                  </a:schemeClr>
                </a:solidFill>
              </a:rPr>
              <a:t>разбрајалицом бирају другог члана групе који ће извући загонетку. Ученик треба да реши загонетку. Ако ученик зна одгонетку, група добија 3 поена. Ако не зна, загонетку решавају ученици из групе, тада група добија 2 поена. Ако нико из групе не зна решење загонетке, тада се ученику који је извукао загонетку шапне решење, а он пантомимом показује члановима групе одгонетку. Тада група добија 1 поен.</a:t>
            </a:r>
            <a:endParaRPr lang="en-US" sz="2400" dirty="0">
              <a:solidFill>
                <a:schemeClr val="bg2">
                  <a:lumMod val="25000"/>
                </a:schemeClr>
              </a:solidFill>
            </a:endParaRPr>
          </a:p>
        </p:txBody>
      </p:sp>
    </p:spTree>
    <p:extLst>
      <p:ext uri="{BB962C8B-B14F-4D97-AF65-F5344CB8AC3E}">
        <p14:creationId xmlns:p14="http://schemas.microsoft.com/office/powerpoint/2010/main" val="44765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79512" y="188640"/>
            <a:ext cx="8784976" cy="6984776"/>
          </a:xfrm>
        </p:spPr>
        <p:txBody>
          <a:bodyPr>
            <a:normAutofit/>
          </a:bodyPr>
          <a:lstStyle/>
          <a:p>
            <a:pPr algn="l"/>
            <a:r>
              <a:rPr lang="ru-RU" sz="4000" dirty="0" smtClean="0">
                <a:solidFill>
                  <a:schemeClr val="tx2">
                    <a:lumMod val="75000"/>
                  </a:schemeClr>
                </a:solidFill>
              </a:rPr>
              <a:t>Свака </a:t>
            </a:r>
            <a:r>
              <a:rPr lang="ru-RU" sz="4000" dirty="0">
                <a:solidFill>
                  <a:schemeClr val="tx2">
                    <a:lumMod val="75000"/>
                  </a:schemeClr>
                </a:solidFill>
              </a:rPr>
              <a:t>загонетка представља биће, предмет или појаву. </a:t>
            </a:r>
            <a:r>
              <a:rPr lang="ru-RU" sz="4000" dirty="0" smtClean="0">
                <a:solidFill>
                  <a:schemeClr val="tx2">
                    <a:lumMod val="75000"/>
                  </a:schemeClr>
                </a:solidFill>
              </a:rPr>
              <a:t/>
            </a:r>
            <a:br>
              <a:rPr lang="ru-RU" sz="4000" dirty="0" smtClean="0">
                <a:solidFill>
                  <a:schemeClr val="tx2">
                    <a:lumMod val="75000"/>
                  </a:schemeClr>
                </a:solidFill>
              </a:rPr>
            </a:br>
            <a:r>
              <a:rPr lang="ru-RU" sz="4000" dirty="0">
                <a:solidFill>
                  <a:schemeClr val="tx2">
                    <a:lumMod val="75000"/>
                  </a:schemeClr>
                </a:solidFill>
              </a:rPr>
              <a:t/>
            </a:r>
            <a:br>
              <a:rPr lang="ru-RU" sz="4000" dirty="0">
                <a:solidFill>
                  <a:schemeClr val="tx2">
                    <a:lumMod val="75000"/>
                  </a:schemeClr>
                </a:solidFill>
              </a:rPr>
            </a:br>
            <a:r>
              <a:rPr lang="ru-RU" sz="4000" dirty="0" smtClean="0">
                <a:solidFill>
                  <a:schemeClr val="tx2">
                    <a:lumMod val="75000"/>
                  </a:schemeClr>
                </a:solidFill>
              </a:rPr>
              <a:t>Сликовно </a:t>
            </a:r>
            <a:r>
              <a:rPr lang="ru-RU" sz="4000" dirty="0">
                <a:solidFill>
                  <a:schemeClr val="tx2">
                    <a:lumMod val="75000"/>
                  </a:schemeClr>
                </a:solidFill>
              </a:rPr>
              <a:t>решење загонетке ученици лепе на таблу и одређују да ли је решење биће, предмет или појава. </a:t>
            </a:r>
            <a:br>
              <a:rPr lang="ru-RU" sz="4000" dirty="0">
                <a:solidFill>
                  <a:schemeClr val="tx2">
                    <a:lumMod val="75000"/>
                  </a:schemeClr>
                </a:solidFill>
              </a:rPr>
            </a:br>
            <a:r>
              <a:rPr lang="ru-RU" sz="4000" dirty="0" smtClean="0">
                <a:solidFill>
                  <a:schemeClr val="tx2">
                    <a:lumMod val="75000"/>
                  </a:schemeClr>
                </a:solidFill>
              </a:rPr>
              <a:t>Игру </a:t>
            </a:r>
            <a:r>
              <a:rPr lang="ru-RU" sz="4000" dirty="0">
                <a:solidFill>
                  <a:schemeClr val="tx2">
                    <a:lumMod val="75000"/>
                  </a:schemeClr>
                </a:solidFill>
              </a:rPr>
              <a:t>играју по два члана групе (који нису учествовали у првој игри).</a:t>
            </a:r>
            <a:r>
              <a:rPr lang="ru-RU" dirty="0"/>
              <a:t/>
            </a:r>
            <a:br>
              <a:rPr lang="ru-RU" dirty="0"/>
            </a:br>
            <a:endParaRPr lang="en-US" dirty="0"/>
          </a:p>
        </p:txBody>
      </p:sp>
    </p:spTree>
    <p:extLst>
      <p:ext uri="{BB962C8B-B14F-4D97-AF65-F5344CB8AC3E}">
        <p14:creationId xmlns:p14="http://schemas.microsoft.com/office/powerpoint/2010/main" val="25154663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194</TotalTime>
  <Words>676</Words>
  <Application>Microsoft Office PowerPoint</Application>
  <PresentationFormat>On-screen Show (4:3)</PresentationFormat>
  <Paragraphs>70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Civic</vt:lpstr>
      <vt:lpstr>Савремени концепт у реализацији допунске наставе</vt:lpstr>
      <vt:lpstr>- Глас, слово, слог и реч - Кратке народне умотворине (загонетке, пословице, разбрајалице, брзалице) - Именице (властите и заједничке)</vt:lpstr>
      <vt:lpstr>1. Формирање група  2. Истицање циља часа 3. Игра – Глас, слово, слог, реч 4. Игра – Загонетке и именице 5. Игра – Друштвена игра 6. Награђивање ученика 7. Вредновање часа од стране ученика </vt:lpstr>
      <vt:lpstr>Формирају се три групе од по четири ученика према боји траке коју извуку: црвена, жута и зелена.</vt:lpstr>
      <vt:lpstr>Увежбавање градива из српског језика ученог у септембру месецу из граматике (глас, слово, слог, реч, властите и заједничке именице) и књижевности (кратке народне умотворине: пословице, загонетке, брзалице и разбрајалице) кроз игру.</vt:lpstr>
      <vt:lpstr>У првој игри увежбава се градиво из граматике: глас, слово, слог, реч, али и из књижевности: разбрајалице. Ученици разбрајалицом („Еци пеци пец“, „Ен ден доре“, „Ен, ден, ди-ни“ ... ) бирају члана групе који ће извући затворених очију слово из кутије и користећи чуло додира погађа о ком је слову реч. Затим треба да каже реч која почиње тим словом, а потом да ту реч подели на слогове.  За ову игру група може добити макимално 3 поена по члану групе ако ученик тачно одговори на сва три захтева. Уколико ученик који је извукао слово не зна одговор/е, помажу му ученици из групе. Тада група добија 2 поена или 1 поен у зависности броја помоћи ученика. Игру играју по два члана групе. </vt:lpstr>
      <vt:lpstr>Фотографије прве игре</vt:lpstr>
      <vt:lpstr>У другој игри утврђује се знање о загонеткама и именицама.  Ученици разбрајалицом бирају другог члана групе који ће извући загонетку. Ученик треба да реши загонетку. Ако ученик зна одгонетку, група добија 3 поена. Ако не зна, загонетку решавају ученици из групе, тада група добија 2 поена. Ако нико из групе не зна решење загонетке, тада се ученику који је извукао загонетку шапне решење, а он пантомимом показује члановима групе одгонетку. Тада група добија 1 поен.</vt:lpstr>
      <vt:lpstr>Свака загонетка представља биће, предмет или појаву.   Сликовно решење загонетке ученици лепе на таблу и одређују да ли је решење биће, предмет или појава.  Игру играју по два члана групе (који нису учествовали у првој игри). </vt:lpstr>
      <vt:lpstr>  Загонетке:   Пуна школа ђака, ниодкуда врата. (лубеница) Цео дан хода, из куће не изађе. (пуж)  После кише кад Сунце засија, седам боја у луку се савија. (дуга) Зубе нема, руке нема, а ипак уједа. (зима)  Корице има – нож није, листове има – дрво није. (књига) Од стакла сам изливена, са струјом се храним и са њоме удружена од мрака вас браним. (сијалица) </vt:lpstr>
      <vt:lpstr>PowerPoint Presentation</vt:lpstr>
      <vt:lpstr>Кроз друштвену игру на забаван начин се обнавља све што је учено у месецу септембру. Ученици добијају таблу за игру.</vt:lpstr>
      <vt:lpstr>Учитељ разбрајалицом бира групу која ће започети игру.  Ученик баца коцкицу. Фигуру која представља групу ученик ће моћи да помери за онолико поља колико је показала коцкица само ако тачно одговори на питање које учитељица постави. Питања су у вези именица и кратких народних умотворина – пословице, загонетке, брзалице. Затим коцкицу баца ученик из друге групе са истим задатком и тако редом. Група која прва стигне на циљ добија 3 поена, група која друга стигне на циљ добија 2 поена и група која последња стигне добија 1 поен. </vt:lpstr>
      <vt:lpstr>Питања за друштвену игру:</vt:lpstr>
      <vt:lpstr>PowerPoint Presentation</vt:lpstr>
      <vt:lpstr>Фотографије треће игре</vt:lpstr>
      <vt:lpstr>Сви ученици се похваљују и награђују што им се на мајицу лепи стикер.</vt:lpstr>
      <vt:lpstr>Ученици свој утисак о часу пишу на самолепљивим папирићима.</vt:lpstr>
      <vt:lpstr>„У реду је славити дете које је победник трке, али побрините се да не заборавите и оно дете које је дошло последње. И оно је истрчало целу трку.“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Игром кроз знање - допунска настава из  српског језика -</dc:title>
  <dc:creator>JELENA</dc:creator>
  <cp:lastModifiedBy>JELENA</cp:lastModifiedBy>
  <cp:revision>26</cp:revision>
  <dcterms:created xsi:type="dcterms:W3CDTF">2023-10-26T22:30:08Z</dcterms:created>
  <dcterms:modified xsi:type="dcterms:W3CDTF">2023-10-27T18:14:18Z</dcterms:modified>
</cp:coreProperties>
</file>