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</p:sldIdLst>
  <p:sldSz cy="5143500" cx="9144000"/>
  <p:notesSz cx="6858000" cy="9144000"/>
  <p:embeddedFontLst>
    <p:embeddedFont>
      <p:font typeface="Roboto"/>
      <p:regular r:id="rId26"/>
      <p:bold r:id="rId27"/>
      <p:italic r:id="rId28"/>
      <p:boldItalic r:id="rId29"/>
    </p:embeddedFont>
    <p:embeddedFont>
      <p:font typeface="Lobster"/>
      <p:regular r:id="rId3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  <p:ext uri="GoogleSlidesCustomDataVersion2">
      <go:slidesCustomData xmlns:go="http://customooxmlschemas.google.com/" r:id="rId31" roundtripDataSignature="AMtx7mggDVH5HrQyu+5CquXvFM7D5X31I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font" Target="fonts/Roboto-regular.fntdata"/><Relationship Id="rId25" Type="http://schemas.openxmlformats.org/officeDocument/2006/relationships/slide" Target="slides/slide20.xml"/><Relationship Id="rId28" Type="http://schemas.openxmlformats.org/officeDocument/2006/relationships/font" Target="fonts/Roboto-italic.fntdata"/><Relationship Id="rId27" Type="http://schemas.openxmlformats.org/officeDocument/2006/relationships/font" Target="fonts/Roboto-bold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font" Target="fonts/Roboto-boldItalic.fntdata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customschemas.google.com/relationships/presentationmetadata" Target="metadata"/><Relationship Id="rId30" Type="http://schemas.openxmlformats.org/officeDocument/2006/relationships/font" Target="fonts/Lobster-regular.fntdata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3" name="Google Shape;83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6" name="Google Shape;146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1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3" name="Google Shape;153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1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2" name="Google Shape;162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1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9" name="Google Shape;169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1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6" name="Google Shape;176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1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3" name="Google Shape;183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0" name="Google Shape;190;p15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1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9" name="Google Shape;199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1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8" name="Google Shape;208;p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1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7" name="Google Shape;217;p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0" name="Google Shape;90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1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9" name="Google Shape;229;p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9" name="Google Shape;99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6" name="Google Shape;106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g2fbac010911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" name="Google Shape;114;g2fbac010911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1" name="Google Shape;121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7" name="Google Shape;127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4" name="Google Shape;134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0" name="Google Shape;140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solidFill>
          <a:schemeClr val="dk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oogle Shape;10;p21"/>
          <p:cNvGrpSpPr/>
          <p:nvPr/>
        </p:nvGrpSpPr>
        <p:grpSpPr>
          <a:xfrm>
            <a:off x="6098378" y="5"/>
            <a:ext cx="3045625" cy="2030570"/>
            <a:chOff x="6098378" y="5"/>
            <a:chExt cx="3045625" cy="2030570"/>
          </a:xfrm>
        </p:grpSpPr>
        <p:sp>
          <p:nvSpPr>
            <p:cNvPr id="11" name="Google Shape;11;p21"/>
            <p:cNvSpPr/>
            <p:nvPr/>
          </p:nvSpPr>
          <p:spPr>
            <a:xfrm>
              <a:off x="8128803" y="16"/>
              <a:ext cx="1015200" cy="1015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" name="Google Shape;12;p21"/>
            <p:cNvSpPr/>
            <p:nvPr/>
          </p:nvSpPr>
          <p:spPr>
            <a:xfrm flipH="1">
              <a:off x="7113463" y="5"/>
              <a:ext cx="1015200" cy="1015200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" name="Google Shape;13;p21"/>
            <p:cNvSpPr/>
            <p:nvPr/>
          </p:nvSpPr>
          <p:spPr>
            <a:xfrm flipH="1" rot="10800000">
              <a:off x="7113588" y="107"/>
              <a:ext cx="1015200" cy="10152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" name="Google Shape;14;p21"/>
            <p:cNvSpPr/>
            <p:nvPr/>
          </p:nvSpPr>
          <p:spPr>
            <a:xfrm rot="10800000">
              <a:off x="6098378" y="97"/>
              <a:ext cx="1015200" cy="1015200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" name="Google Shape;15;p21"/>
            <p:cNvSpPr/>
            <p:nvPr/>
          </p:nvSpPr>
          <p:spPr>
            <a:xfrm rot="10800000">
              <a:off x="8128789" y="1015375"/>
              <a:ext cx="1015200" cy="10152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6" name="Google Shape;16;p21"/>
          <p:cNvSpPr txBox="1"/>
          <p:nvPr>
            <p:ph type="ctrTitle"/>
          </p:nvPr>
        </p:nvSpPr>
        <p:spPr>
          <a:xfrm>
            <a:off x="598100" y="1775222"/>
            <a:ext cx="8222100" cy="838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7" name="Google Shape;17;p21"/>
          <p:cNvSpPr txBox="1"/>
          <p:nvPr>
            <p:ph idx="1" type="subTitle"/>
          </p:nvPr>
        </p:nvSpPr>
        <p:spPr>
          <a:xfrm>
            <a:off x="598088" y="2715913"/>
            <a:ext cx="8222100" cy="43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8" name="Google Shape;18;p21"/>
          <p:cNvSpPr txBox="1"/>
          <p:nvPr>
            <p:ph idx="12" type="sldNum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s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30"/>
          <p:cNvSpPr/>
          <p:nvPr/>
        </p:nvSpPr>
        <p:spPr>
          <a:xfrm>
            <a:off x="4572000" y="-175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66" name="Google Shape;66;p30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67" name="Google Shape;67;p30"/>
          <p:cNvSpPr txBox="1"/>
          <p:nvPr>
            <p:ph type="title"/>
          </p:nvPr>
        </p:nvSpPr>
        <p:spPr>
          <a:xfrm>
            <a:off x="265500" y="1151100"/>
            <a:ext cx="4045200" cy="1564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68" name="Google Shape;68;p30"/>
          <p:cNvSpPr txBox="1"/>
          <p:nvPr>
            <p:ph idx="1" type="subTitle"/>
          </p:nvPr>
        </p:nvSpPr>
        <p:spPr>
          <a:xfrm>
            <a:off x="265500" y="2769001"/>
            <a:ext cx="4045200" cy="12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69" name="Google Shape;69;p30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70" name="Google Shape;70;p30"/>
          <p:cNvSpPr txBox="1"/>
          <p:nvPr>
            <p:ph idx="12" type="sldNum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s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bg>
      <p:bgPr>
        <a:solidFill>
          <a:schemeClr val="dk1"/>
        </a:solidFill>
      </p:bgPr>
    </p:bg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" name="Google Shape;72;p31"/>
          <p:cNvGrpSpPr/>
          <p:nvPr/>
        </p:nvGrpSpPr>
        <p:grpSpPr>
          <a:xfrm>
            <a:off x="6098378" y="5"/>
            <a:ext cx="3045625" cy="2030570"/>
            <a:chOff x="6098378" y="5"/>
            <a:chExt cx="3045625" cy="2030570"/>
          </a:xfrm>
        </p:grpSpPr>
        <p:sp>
          <p:nvSpPr>
            <p:cNvPr id="73" name="Google Shape;73;p31"/>
            <p:cNvSpPr/>
            <p:nvPr/>
          </p:nvSpPr>
          <p:spPr>
            <a:xfrm>
              <a:off x="8128803" y="16"/>
              <a:ext cx="1015200" cy="1015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" name="Google Shape;74;p31"/>
            <p:cNvSpPr/>
            <p:nvPr/>
          </p:nvSpPr>
          <p:spPr>
            <a:xfrm flipH="1">
              <a:off x="7113463" y="5"/>
              <a:ext cx="1015200" cy="1015200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5" name="Google Shape;75;p31"/>
            <p:cNvSpPr/>
            <p:nvPr/>
          </p:nvSpPr>
          <p:spPr>
            <a:xfrm flipH="1" rot="10800000">
              <a:off x="7113588" y="107"/>
              <a:ext cx="1015200" cy="10152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" name="Google Shape;76;p31"/>
            <p:cNvSpPr/>
            <p:nvPr/>
          </p:nvSpPr>
          <p:spPr>
            <a:xfrm rot="10800000">
              <a:off x="6098378" y="97"/>
              <a:ext cx="1015200" cy="1015200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" name="Google Shape;77;p31"/>
            <p:cNvSpPr/>
            <p:nvPr/>
          </p:nvSpPr>
          <p:spPr>
            <a:xfrm rot="10800000">
              <a:off x="8128789" y="1015375"/>
              <a:ext cx="1015200" cy="10152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78" name="Google Shape;78;p31"/>
          <p:cNvSpPr txBox="1"/>
          <p:nvPr>
            <p:ph hasCustomPrompt="1" type="title"/>
          </p:nvPr>
        </p:nvSpPr>
        <p:spPr>
          <a:xfrm>
            <a:off x="311700" y="1256050"/>
            <a:ext cx="8520600" cy="2030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79" name="Google Shape;79;p31"/>
          <p:cNvSpPr txBox="1"/>
          <p:nvPr>
            <p:ph idx="1" type="body"/>
          </p:nvPr>
        </p:nvSpPr>
        <p:spPr>
          <a:xfrm>
            <a:off x="311700" y="3369225"/>
            <a:ext cx="8520600" cy="128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80" name="Google Shape;80;p31"/>
          <p:cNvSpPr txBox="1"/>
          <p:nvPr>
            <p:ph idx="12" type="sldNum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s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oogle Shape;20;p22"/>
          <p:cNvGrpSpPr/>
          <p:nvPr/>
        </p:nvGrpSpPr>
        <p:grpSpPr>
          <a:xfrm>
            <a:off x="0" y="3903669"/>
            <a:ext cx="9144000" cy="1239925"/>
            <a:chOff x="0" y="3903669"/>
            <a:chExt cx="9144000" cy="1239925"/>
          </a:xfrm>
        </p:grpSpPr>
        <p:sp>
          <p:nvSpPr>
            <p:cNvPr id="21" name="Google Shape;21;p22"/>
            <p:cNvSpPr/>
            <p:nvPr/>
          </p:nvSpPr>
          <p:spPr>
            <a:xfrm>
              <a:off x="8154895" y="3903669"/>
              <a:ext cx="989100" cy="987900"/>
            </a:xfrm>
            <a:prstGeom prst="rtTriangle">
              <a:avLst/>
            </a:pr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" name="Google Shape;22;p22"/>
            <p:cNvSpPr/>
            <p:nvPr/>
          </p:nvSpPr>
          <p:spPr>
            <a:xfrm flipH="1">
              <a:off x="6181163" y="3903669"/>
              <a:ext cx="989100" cy="987900"/>
            </a:xfrm>
            <a:prstGeom prst="rtTriangle">
              <a:avLst/>
            </a:pr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" name="Google Shape;23;p22"/>
            <p:cNvSpPr/>
            <p:nvPr/>
          </p:nvSpPr>
          <p:spPr>
            <a:xfrm>
              <a:off x="7170274" y="3903669"/>
              <a:ext cx="989100" cy="9879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" name="Google Shape;24;p22"/>
            <p:cNvSpPr/>
            <p:nvPr/>
          </p:nvSpPr>
          <p:spPr>
            <a:xfrm rot="10800000">
              <a:off x="8154757" y="3903682"/>
              <a:ext cx="989100" cy="987900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" name="Google Shape;25;p22"/>
            <p:cNvSpPr/>
            <p:nvPr/>
          </p:nvSpPr>
          <p:spPr>
            <a:xfrm>
              <a:off x="0" y="4891594"/>
              <a:ext cx="9144000" cy="2520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6" name="Google Shape;26;p22"/>
          <p:cNvSpPr txBox="1"/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7" name="Google Shape;27;p22"/>
          <p:cNvSpPr txBox="1"/>
          <p:nvPr>
            <p:ph idx="1" type="body"/>
          </p:nvPr>
        </p:nvSpPr>
        <p:spPr>
          <a:xfrm>
            <a:off x="311700" y="1229875"/>
            <a:ext cx="8520600" cy="33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8" name="Google Shape;28;p22"/>
          <p:cNvSpPr txBox="1"/>
          <p:nvPr>
            <p:ph idx="12" type="sldNum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s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23"/>
          <p:cNvSpPr txBox="1"/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31" name="Google Shape;31;p23"/>
          <p:cNvSpPr txBox="1"/>
          <p:nvPr>
            <p:ph idx="1" type="body"/>
          </p:nvPr>
        </p:nvSpPr>
        <p:spPr>
          <a:xfrm>
            <a:off x="311700" y="1229975"/>
            <a:ext cx="3999900" cy="33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2" name="Google Shape;32;p23"/>
          <p:cNvSpPr txBox="1"/>
          <p:nvPr>
            <p:ph idx="2" type="body"/>
          </p:nvPr>
        </p:nvSpPr>
        <p:spPr>
          <a:xfrm>
            <a:off x="4832400" y="1229975"/>
            <a:ext cx="3999900" cy="33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3" name="Google Shape;33;p23"/>
          <p:cNvSpPr txBox="1"/>
          <p:nvPr>
            <p:ph idx="12" type="sldNum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s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24"/>
          <p:cNvSpPr txBox="1"/>
          <p:nvPr>
            <p:ph idx="1" type="body"/>
          </p:nvPr>
        </p:nvSpPr>
        <p:spPr>
          <a:xfrm>
            <a:off x="319500" y="4230575"/>
            <a:ext cx="5998800" cy="59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36" name="Google Shape;36;p24"/>
          <p:cNvSpPr txBox="1"/>
          <p:nvPr>
            <p:ph idx="12" type="sldNum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s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accent4"/>
        </a:solidFill>
      </p:bgPr>
    </p:bg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Google Shape;38;p25"/>
          <p:cNvGrpSpPr/>
          <p:nvPr/>
        </p:nvGrpSpPr>
        <p:grpSpPr>
          <a:xfrm>
            <a:off x="6098378" y="5"/>
            <a:ext cx="3045625" cy="2030570"/>
            <a:chOff x="6098378" y="5"/>
            <a:chExt cx="3045625" cy="2030570"/>
          </a:xfrm>
        </p:grpSpPr>
        <p:sp>
          <p:nvSpPr>
            <p:cNvPr id="39" name="Google Shape;39;p25"/>
            <p:cNvSpPr/>
            <p:nvPr/>
          </p:nvSpPr>
          <p:spPr>
            <a:xfrm>
              <a:off x="8128803" y="16"/>
              <a:ext cx="1015200" cy="1015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" name="Google Shape;40;p25"/>
            <p:cNvSpPr/>
            <p:nvPr/>
          </p:nvSpPr>
          <p:spPr>
            <a:xfrm flipH="1">
              <a:off x="7113463" y="5"/>
              <a:ext cx="1015200" cy="1015200"/>
            </a:xfrm>
            <a:prstGeom prst="rtTriangle">
              <a:avLst/>
            </a:pr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" name="Google Shape;41;p25"/>
            <p:cNvSpPr/>
            <p:nvPr/>
          </p:nvSpPr>
          <p:spPr>
            <a:xfrm flipH="1" rot="10800000">
              <a:off x="7113588" y="107"/>
              <a:ext cx="1015200" cy="1015200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" name="Google Shape;42;p25"/>
            <p:cNvSpPr/>
            <p:nvPr/>
          </p:nvSpPr>
          <p:spPr>
            <a:xfrm rot="10800000">
              <a:off x="6098378" y="97"/>
              <a:ext cx="1015200" cy="1015200"/>
            </a:xfrm>
            <a:prstGeom prst="rtTriangle">
              <a:avLst/>
            </a:pr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" name="Google Shape;43;p25"/>
            <p:cNvSpPr/>
            <p:nvPr/>
          </p:nvSpPr>
          <p:spPr>
            <a:xfrm rot="10800000">
              <a:off x="8128789" y="1015375"/>
              <a:ext cx="1015200" cy="1015200"/>
            </a:xfrm>
            <a:prstGeom prst="rtTriangle">
              <a:avLst/>
            </a:pr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4" name="Google Shape;44;p25"/>
          <p:cNvSpPr txBox="1"/>
          <p:nvPr>
            <p:ph type="title"/>
          </p:nvPr>
        </p:nvSpPr>
        <p:spPr>
          <a:xfrm>
            <a:off x="490250" y="526350"/>
            <a:ext cx="5618700" cy="409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5" name="Google Shape;45;p25"/>
          <p:cNvSpPr txBox="1"/>
          <p:nvPr>
            <p:ph idx="12" type="sldNum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s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26"/>
          <p:cNvSpPr txBox="1"/>
          <p:nvPr>
            <p:ph idx="12" type="sldNum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s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chemeClr val="dk1"/>
        </a:solidFill>
      </p:bgPr>
    </p:bg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Google Shape;49;p27"/>
          <p:cNvGrpSpPr/>
          <p:nvPr/>
        </p:nvGrpSpPr>
        <p:grpSpPr>
          <a:xfrm>
            <a:off x="6098378" y="5"/>
            <a:ext cx="3045625" cy="2030570"/>
            <a:chOff x="6098378" y="5"/>
            <a:chExt cx="3045625" cy="2030570"/>
          </a:xfrm>
        </p:grpSpPr>
        <p:sp>
          <p:nvSpPr>
            <p:cNvPr id="50" name="Google Shape;50;p27"/>
            <p:cNvSpPr/>
            <p:nvPr/>
          </p:nvSpPr>
          <p:spPr>
            <a:xfrm>
              <a:off x="8128803" y="16"/>
              <a:ext cx="1015200" cy="1015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" name="Google Shape;51;p27"/>
            <p:cNvSpPr/>
            <p:nvPr/>
          </p:nvSpPr>
          <p:spPr>
            <a:xfrm flipH="1">
              <a:off x="7113463" y="5"/>
              <a:ext cx="1015200" cy="1015200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" name="Google Shape;52;p27"/>
            <p:cNvSpPr/>
            <p:nvPr/>
          </p:nvSpPr>
          <p:spPr>
            <a:xfrm flipH="1" rot="10800000">
              <a:off x="7113588" y="107"/>
              <a:ext cx="1015200" cy="10152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" name="Google Shape;53;p27"/>
            <p:cNvSpPr/>
            <p:nvPr/>
          </p:nvSpPr>
          <p:spPr>
            <a:xfrm rot="10800000">
              <a:off x="6098378" y="97"/>
              <a:ext cx="1015200" cy="1015200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" name="Google Shape;54;p27"/>
            <p:cNvSpPr/>
            <p:nvPr/>
          </p:nvSpPr>
          <p:spPr>
            <a:xfrm rot="10800000">
              <a:off x="8128789" y="1015375"/>
              <a:ext cx="1015200" cy="10152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5" name="Google Shape;55;p27"/>
          <p:cNvSpPr txBox="1"/>
          <p:nvPr>
            <p:ph type="title"/>
          </p:nvPr>
        </p:nvSpPr>
        <p:spPr>
          <a:xfrm>
            <a:off x="598100" y="2152347"/>
            <a:ext cx="8222100" cy="83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56" name="Google Shape;56;p27"/>
          <p:cNvSpPr txBox="1"/>
          <p:nvPr>
            <p:ph idx="12" type="sldNum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s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28"/>
          <p:cNvSpPr txBox="1"/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59" name="Google Shape;59;p28"/>
          <p:cNvSpPr txBox="1"/>
          <p:nvPr>
            <p:ph idx="12" type="sldNum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s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29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62" name="Google Shape;62;p29"/>
          <p:cNvSpPr txBox="1"/>
          <p:nvPr>
            <p:ph idx="1" type="body"/>
          </p:nvPr>
        </p:nvSpPr>
        <p:spPr>
          <a:xfrm>
            <a:off x="311700" y="1465804"/>
            <a:ext cx="2808000" cy="310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63" name="Google Shape;63;p29"/>
          <p:cNvSpPr txBox="1"/>
          <p:nvPr>
            <p:ph idx="12" type="sldNum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sr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geometric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0"/>
          <p:cNvSpPr txBox="1"/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b="0" i="0" sz="3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b="0" i="0" sz="3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b="0" i="0" sz="3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b="0" i="0" sz="3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b="0" i="0" sz="3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b="0" i="0" sz="3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b="0" i="0" sz="3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b="0" i="0" sz="3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"/>
              <a:buNone/>
              <a:defRPr b="0" i="0" sz="3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7" name="Google Shape;7;p20"/>
          <p:cNvSpPr txBox="1"/>
          <p:nvPr>
            <p:ph idx="1" type="body"/>
          </p:nvPr>
        </p:nvSpPr>
        <p:spPr>
          <a:xfrm>
            <a:off x="311700" y="1229875"/>
            <a:ext cx="8520600" cy="33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oboto"/>
              <a:buChar char="●"/>
              <a:defRPr b="0" i="0" sz="1800" u="none" cap="none" strike="noStrik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○"/>
              <a:defRPr b="0" i="0" sz="1400" u="none" cap="none" strike="noStrik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■"/>
              <a:defRPr b="0" i="0" sz="1400" u="none" cap="none" strike="noStrik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●"/>
              <a:defRPr b="0" i="0" sz="1400" u="none" cap="none" strike="noStrik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○"/>
              <a:defRPr b="0" i="0" sz="1400" u="none" cap="none" strike="noStrik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■"/>
              <a:defRPr b="0" i="0" sz="1400" u="none" cap="none" strike="noStrik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●"/>
              <a:defRPr b="0" i="0" sz="1400" u="none" cap="none" strike="noStrik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○"/>
              <a:defRPr b="0" i="0" sz="1400" u="none" cap="none" strike="noStrik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■"/>
              <a:defRPr b="0" i="0" sz="1400" u="none" cap="none" strike="noStrik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8" name="Google Shape;8;p20"/>
          <p:cNvSpPr txBox="1"/>
          <p:nvPr>
            <p:ph idx="12" type="sldNum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sr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8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.jpg"/><Relationship Id="rId4" Type="http://schemas.openxmlformats.org/officeDocument/2006/relationships/image" Target="../media/image3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7.jpg"/><Relationship Id="rId4" Type="http://schemas.openxmlformats.org/officeDocument/2006/relationships/image" Target="../media/image13.jpg"/><Relationship Id="rId5" Type="http://schemas.openxmlformats.org/officeDocument/2006/relationships/image" Target="../media/image6.jpg"/><Relationship Id="rId6" Type="http://schemas.openxmlformats.org/officeDocument/2006/relationships/image" Target="../media/image19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9.jpg"/><Relationship Id="rId4" Type="http://schemas.openxmlformats.org/officeDocument/2006/relationships/image" Target="../media/image15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8.jpg"/><Relationship Id="rId4" Type="http://schemas.openxmlformats.org/officeDocument/2006/relationships/image" Target="../media/image14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1.jpg"/><Relationship Id="rId4" Type="http://schemas.openxmlformats.org/officeDocument/2006/relationships/image" Target="../media/image20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33.jpg"/><Relationship Id="rId4" Type="http://schemas.openxmlformats.org/officeDocument/2006/relationships/image" Target="../media/image29.jpg"/><Relationship Id="rId5" Type="http://schemas.openxmlformats.org/officeDocument/2006/relationships/image" Target="../media/image27.jpg"/><Relationship Id="rId6" Type="http://schemas.openxmlformats.org/officeDocument/2006/relationships/image" Target="../media/image25.jp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30.jpg"/><Relationship Id="rId4" Type="http://schemas.openxmlformats.org/officeDocument/2006/relationships/image" Target="../media/image40.jpg"/><Relationship Id="rId5" Type="http://schemas.openxmlformats.org/officeDocument/2006/relationships/image" Target="../media/image43.jpg"/><Relationship Id="rId6" Type="http://schemas.openxmlformats.org/officeDocument/2006/relationships/image" Target="../media/image32.jpg"/><Relationship Id="rId7" Type="http://schemas.openxmlformats.org/officeDocument/2006/relationships/image" Target="../media/image36.jp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6.jpg"/><Relationship Id="rId4" Type="http://schemas.openxmlformats.org/officeDocument/2006/relationships/image" Target="../media/image22.jpg"/><Relationship Id="rId5" Type="http://schemas.openxmlformats.org/officeDocument/2006/relationships/image" Target="../media/image23.jpg"/><Relationship Id="rId6" Type="http://schemas.openxmlformats.org/officeDocument/2006/relationships/image" Target="../media/image41.jpg"/><Relationship Id="rId7" Type="http://schemas.openxmlformats.org/officeDocument/2006/relationships/image" Target="../media/image24.jp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42.jpg"/><Relationship Id="rId4" Type="http://schemas.openxmlformats.org/officeDocument/2006/relationships/image" Target="../media/image31.jpg"/><Relationship Id="rId9" Type="http://schemas.openxmlformats.org/officeDocument/2006/relationships/image" Target="../media/image49.jpg"/><Relationship Id="rId5" Type="http://schemas.openxmlformats.org/officeDocument/2006/relationships/image" Target="../media/image35.jpg"/><Relationship Id="rId6" Type="http://schemas.openxmlformats.org/officeDocument/2006/relationships/image" Target="../media/image10.jpg"/><Relationship Id="rId7" Type="http://schemas.openxmlformats.org/officeDocument/2006/relationships/image" Target="../media/image48.jpg"/><Relationship Id="rId8" Type="http://schemas.openxmlformats.org/officeDocument/2006/relationships/image" Target="../media/image33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jpg"/><Relationship Id="rId4" Type="http://schemas.openxmlformats.org/officeDocument/2006/relationships/image" Target="../media/image10.jpg"/><Relationship Id="rId5" Type="http://schemas.openxmlformats.org/officeDocument/2006/relationships/image" Target="../media/image18.jp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44.jpg"/><Relationship Id="rId4" Type="http://schemas.openxmlformats.org/officeDocument/2006/relationships/image" Target="../media/image47.jpg"/><Relationship Id="rId9" Type="http://schemas.openxmlformats.org/officeDocument/2006/relationships/image" Target="../media/image46.jpg"/><Relationship Id="rId5" Type="http://schemas.openxmlformats.org/officeDocument/2006/relationships/image" Target="../media/image27.jpg"/><Relationship Id="rId6" Type="http://schemas.openxmlformats.org/officeDocument/2006/relationships/image" Target="../media/image50.jpg"/><Relationship Id="rId7" Type="http://schemas.openxmlformats.org/officeDocument/2006/relationships/image" Target="../media/image25.jpg"/><Relationship Id="rId8" Type="http://schemas.openxmlformats.org/officeDocument/2006/relationships/image" Target="../media/image34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1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5.png"/><Relationship Id="rId4" Type="http://schemas.openxmlformats.org/officeDocument/2006/relationships/image" Target="../media/image12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6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3"/>
        </a:solidFill>
      </p:bgPr>
    </p:bg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"/>
          <p:cNvSpPr txBox="1"/>
          <p:nvPr>
            <p:ph type="ctrTitle"/>
          </p:nvPr>
        </p:nvSpPr>
        <p:spPr>
          <a:xfrm>
            <a:off x="598100" y="421225"/>
            <a:ext cx="8222100" cy="694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1" lang="sr" sz="3180">
                <a:latin typeface="Times New Roman"/>
                <a:ea typeface="Times New Roman"/>
                <a:cs typeface="Times New Roman"/>
                <a:sym typeface="Times New Roman"/>
              </a:rPr>
              <a:t>Дан загрљаја - Техничка школа Трстеник</a:t>
            </a:r>
            <a:endParaRPr b="1" sz="288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86" name="Google Shape;86;p1"/>
          <p:cNvSpPr txBox="1"/>
          <p:nvPr>
            <p:ph idx="1" type="subTitle"/>
          </p:nvPr>
        </p:nvSpPr>
        <p:spPr>
          <a:xfrm>
            <a:off x="598100" y="1116024"/>
            <a:ext cx="8222100" cy="435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018"/>
              <a:buNone/>
            </a:pPr>
            <a:r>
              <a:rPr b="1" lang="sr" sz="2242">
                <a:latin typeface="Times New Roman"/>
                <a:ea typeface="Times New Roman"/>
                <a:cs typeface="Times New Roman"/>
                <a:sym typeface="Times New Roman"/>
              </a:rPr>
              <a:t>Вршњачка медијација </a:t>
            </a:r>
            <a:endParaRPr b="1" sz="2242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87" name="Google Shape;87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039675" y="1670175"/>
            <a:ext cx="4951352" cy="3238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3"/>
        </a:solidFill>
      </p:bgPr>
    </p:bg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9"/>
          <p:cNvSpPr txBox="1"/>
          <p:nvPr>
            <p:ph idx="1" type="body"/>
          </p:nvPr>
        </p:nvSpPr>
        <p:spPr>
          <a:xfrm>
            <a:off x="319500" y="3335700"/>
            <a:ext cx="3719700" cy="1493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 fontScale="47500" lnSpcReduction="2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210526"/>
              <a:buNone/>
            </a:pPr>
            <a:r>
              <a:rPr lang="sr">
                <a:solidFill>
                  <a:schemeClr val="lt1"/>
                </a:solidFill>
              </a:rPr>
              <a:t>други штанд  - ментиметар - 88/90 ученика је посетило упитник уз помоћ QR кода. </a:t>
            </a:r>
            <a:endParaRPr>
              <a:solidFill>
                <a:schemeClr val="lt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210526"/>
              <a:buNone/>
            </a:pPr>
            <a:r>
              <a:rPr lang="sr">
                <a:solidFill>
                  <a:schemeClr val="lt1"/>
                </a:solidFill>
              </a:rPr>
              <a:t>Ученике највише инспиришу пријатељи, затим музика, прогрес када примете код себе, хоби, нове и креативне ствари, позитивне вибрације у тону. Потребна нам је мотивација у раду, креативан приступ, иновативне методе и пре свега демократски начин рада, ауторитет који се постиже знањем и добронамерним опхођењем, јер инсистирање на оценама код ученика није ефектан метод за постизање образовних циљева. Најлепше речи су пре свега самопоуздање и затим разумевање, саосећање и подршка. </a:t>
            </a:r>
            <a:endParaRPr>
              <a:solidFill>
                <a:schemeClr val="lt1"/>
              </a:solidFill>
            </a:endParaRPr>
          </a:p>
        </p:txBody>
      </p:sp>
      <p:pic>
        <p:nvPicPr>
          <p:cNvPr id="149" name="Google Shape;149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93300" y="287450"/>
            <a:ext cx="3545900" cy="2889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0" name="Google Shape;150;p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228475" y="260962"/>
            <a:ext cx="4712350" cy="46215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3"/>
        </a:solidFill>
      </p:bgPr>
    </p:bg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10"/>
          <p:cNvSpPr txBox="1"/>
          <p:nvPr>
            <p:ph idx="1" type="body"/>
          </p:nvPr>
        </p:nvSpPr>
        <p:spPr>
          <a:xfrm>
            <a:off x="218500" y="3123400"/>
            <a:ext cx="2679600" cy="1690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8"/>
              <a:buNone/>
            </a:pPr>
            <a:r>
              <a:rPr lang="sr" sz="685">
                <a:solidFill>
                  <a:schemeClr val="lt1"/>
                </a:solidFill>
              </a:rPr>
              <a:t>Оаза лепих жеља - кутија са мотивационим порукама, писма и поруке подршке које су ученици писали на часовима грађанског васпитања у току неколико недеља пре финалне реализације пројекта била је на другом штанду који је био један од најпосећенијих. Ученици су размењивали мисао, искуства и делили утиске на основу извучених порука. На овом штанду, као и на осталим ученици су могли пронаћи технике за превазилажење стреса у ковертама, затим мандале и бојанке за одрасле које исто помажу у процесу хармонизације и умиривања.</a:t>
            </a:r>
            <a:endParaRPr sz="685">
              <a:solidFill>
                <a:schemeClr val="lt1"/>
              </a:solidFill>
            </a:endParaRPr>
          </a:p>
        </p:txBody>
      </p:sp>
      <p:pic>
        <p:nvPicPr>
          <p:cNvPr id="156" name="Google Shape;156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944700" y="3409100"/>
            <a:ext cx="1818100" cy="1571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7" name="Google Shape;157;p1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941500" y="152400"/>
            <a:ext cx="3832500" cy="2321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58" name="Google Shape;158;p1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52400" y="152400"/>
            <a:ext cx="4610400" cy="31108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9" name="Google Shape;159;p10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003650" y="2750450"/>
            <a:ext cx="3770348" cy="2229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3"/>
        </a:solidFill>
      </p:bgPr>
    </p:bg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11"/>
          <p:cNvSpPr txBox="1"/>
          <p:nvPr>
            <p:ph idx="1" type="body"/>
          </p:nvPr>
        </p:nvSpPr>
        <p:spPr>
          <a:xfrm>
            <a:off x="319500" y="199025"/>
            <a:ext cx="2516400" cy="4630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 fontScale="32500" lnSpcReduction="20000"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173076"/>
              <a:buNone/>
            </a:pPr>
            <a:r>
              <a:rPr lang="sr" sz="32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„Помози да разумем како се осећаш сваког дана у школи... или у друштву... или било где. Напиши на стикеру и залепи на хамер. Хвала! Довољно је и једна реч да би нам објаснио које осећање је најприсутније код тебе у току сваког дана. Буди слободан да се изразиш и искрен, Активност је анонимна. Једном када изразиш чак и негативну мисао она престане да те мучи.”</a:t>
            </a:r>
            <a:endParaRPr sz="32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173076"/>
              <a:buNone/>
            </a:pPr>
            <a:r>
              <a:rPr lang="sr" sz="32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Медијатори су имали тежак посао. Ученици који су прилазили штандовима где је било потребно дефинисати емоцију показивали су изненађење и неспремност да се изразе. Ученицима није било лако да причају о својим осећањима, нису били отворени, реаговали су са чуђењем, доста њих је одбијало да учествује, онда би се касније вратили. Многи су и без страха учествовали и осећања која су се нашла на зиду варирају од разочарења, туге, агресивности, беса, нерасположења до среће, радости, еуфорије или неодређеног прикривеног значења кроз недефинисане одговоре.</a:t>
            </a:r>
            <a:endParaRPr sz="32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307692"/>
              <a:buNone/>
            </a:pPr>
            <a:r>
              <a:t/>
            </a:r>
            <a:endParaRPr/>
          </a:p>
        </p:txBody>
      </p:sp>
      <p:pic>
        <p:nvPicPr>
          <p:cNvPr id="165" name="Google Shape;165;p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057300" y="551388"/>
            <a:ext cx="2944332" cy="3925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6" name="Google Shape;166;p1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941700" y="551388"/>
            <a:ext cx="2944332" cy="3925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3"/>
        </a:solidFill>
      </p:bgPr>
    </p:bg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12"/>
          <p:cNvSpPr txBox="1"/>
          <p:nvPr>
            <p:ph idx="1" type="body"/>
          </p:nvPr>
        </p:nvSpPr>
        <p:spPr>
          <a:xfrm>
            <a:off x="319500" y="199100"/>
            <a:ext cx="2037600" cy="4455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 fontScale="92500" lnSpcReduction="20000"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ct val="165753"/>
              <a:buNone/>
            </a:pPr>
            <a:r>
              <a:rPr lang="sr" sz="1174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„ Замолићу вас да данас заједно направимо постер превентивних активности у циљу очувања менталног здравља – оно данас има много непријатеља. Шта радиш да би поправио/ла расположење кад си под стресом, кад си лоше расположен/а, кад те неко повреди, напиши на стикеру и залепи на хамеру, хвала!“</a:t>
            </a:r>
            <a:endParaRPr sz="1174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ct val="165753"/>
              <a:buNone/>
            </a:pPr>
            <a:r>
              <a:rPr lang="sr" sz="1174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Ученици су на овом зиду били креативни иако им је подједнако било тешко да отворено реагују и одговоре. Ученици да би се осећали боље спавају, једу, најчешће се виђају са пријатељима или слушају музику, читају понекад књигу, шетају, баве се спортом, плачу, проводе време на тик-току или друштвеним мрежама, гледају филмове…</a:t>
            </a:r>
            <a:endParaRPr sz="1174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ct val="108108"/>
              <a:buNone/>
            </a:pPr>
            <a:r>
              <a:t/>
            </a:r>
            <a:endParaRPr/>
          </a:p>
        </p:txBody>
      </p:sp>
      <p:pic>
        <p:nvPicPr>
          <p:cNvPr id="172" name="Google Shape;172;p1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824225" y="160175"/>
            <a:ext cx="2944324" cy="4454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73" name="Google Shape;173;p1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357111" y="-389203"/>
            <a:ext cx="3162225" cy="44549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3"/>
        </a:solidFill>
      </p:bgPr>
    </p:bg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13"/>
          <p:cNvSpPr txBox="1"/>
          <p:nvPr>
            <p:ph idx="1" type="body"/>
          </p:nvPr>
        </p:nvSpPr>
        <p:spPr>
          <a:xfrm>
            <a:off x="319500" y="191250"/>
            <a:ext cx="2221200" cy="4680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sr">
                <a:solidFill>
                  <a:schemeClr val="lt1"/>
                </a:solidFill>
              </a:rPr>
              <a:t>“Ходајућа књига утисака”</a:t>
            </a:r>
            <a:endParaRPr>
              <a:solidFill>
                <a:schemeClr val="lt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sr" sz="900">
                <a:solidFill>
                  <a:schemeClr val="lt1"/>
                </a:solidFill>
              </a:rPr>
              <a:t>или шта је било на крају … </a:t>
            </a:r>
            <a:endParaRPr sz="900">
              <a:solidFill>
                <a:schemeClr val="lt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sr" sz="1900">
                <a:solidFill>
                  <a:schemeClr val="lt1"/>
                </a:solidFill>
              </a:rPr>
              <a:t>Евалуација</a:t>
            </a:r>
            <a:r>
              <a:rPr lang="sr" sz="900">
                <a:solidFill>
                  <a:schemeClr val="lt1"/>
                </a:solidFill>
              </a:rPr>
              <a:t> догађаја</a:t>
            </a:r>
            <a:endParaRPr sz="900">
              <a:solidFill>
                <a:schemeClr val="lt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sr" sz="900">
                <a:solidFill>
                  <a:schemeClr val="lt1"/>
                </a:solidFill>
              </a:rPr>
              <a:t>(овде можете прочитати импресије присутних… )</a:t>
            </a:r>
            <a:endParaRPr sz="900">
              <a:solidFill>
                <a:schemeClr val="lt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900">
              <a:solidFill>
                <a:schemeClr val="lt1"/>
              </a:solidFill>
            </a:endParaRPr>
          </a:p>
        </p:txBody>
      </p:sp>
      <p:pic>
        <p:nvPicPr>
          <p:cNvPr id="179" name="Google Shape;179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646450" y="191250"/>
            <a:ext cx="2944332" cy="3925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0" name="Google Shape;180;p1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867507" y="191250"/>
            <a:ext cx="2944332" cy="3925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3"/>
        </a:solidFill>
      </p:bgPr>
    </p:bg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14"/>
          <p:cNvSpPr txBox="1"/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sr">
                <a:solidFill>
                  <a:schemeClr val="lt1"/>
                </a:solidFill>
              </a:rPr>
              <a:t>Предлог мера ( план активности) …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186" name="Google Shape;186;p14"/>
          <p:cNvSpPr txBox="1"/>
          <p:nvPr>
            <p:ph idx="1" type="body"/>
          </p:nvPr>
        </p:nvSpPr>
        <p:spPr>
          <a:xfrm>
            <a:off x="311700" y="1229975"/>
            <a:ext cx="3999900" cy="33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2500"/>
          </a:bodyPr>
          <a:lstStyle/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8108"/>
              <a:buFont typeface="Times New Roman"/>
              <a:buChar char="-"/>
            </a:pPr>
            <a:r>
              <a:rPr lang="sr" sz="11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Предавање на Наставничком већу и Ученичком парламенту - резултати пројектне активности - “Дан загрљаја”.</a:t>
            </a:r>
            <a:endParaRPr sz="11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8108"/>
              <a:buFont typeface="Times New Roman"/>
              <a:buChar char="-"/>
            </a:pPr>
            <a:r>
              <a:rPr lang="sr" sz="11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Заједничка активност са МУП - предавање на тему - Превенција и интервенција вршњачког насиља - учешће школског полицајца.</a:t>
            </a:r>
            <a:endParaRPr sz="11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8108"/>
              <a:buFont typeface="Times New Roman"/>
              <a:buChar char="-"/>
            </a:pPr>
            <a:r>
              <a:rPr lang="sr" sz="11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Радионице - педагошка служба - на тему мотивације, анксиозности код деце, подстицајне средине за рад, развоја и јачања поверења ученика у школски систем заштите и рада, конструктивног решавања конфликата.</a:t>
            </a:r>
            <a:endParaRPr sz="11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8108"/>
              <a:buFont typeface="Times New Roman"/>
              <a:buChar char="-"/>
            </a:pPr>
            <a:r>
              <a:rPr lang="sr" sz="11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Едукативни филмови у школи.</a:t>
            </a:r>
            <a:endParaRPr sz="11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8108"/>
              <a:buFont typeface="Times New Roman"/>
              <a:buChar char="-"/>
            </a:pPr>
            <a:r>
              <a:rPr lang="sr" sz="11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Перформанси и представе – игре улога, у циљу упознавања са различитим ситуацијама и прихватљивог реаговања на исте. Оснаживање ученика да активно решавају конфликте и проблеме, јачају поверење у све актере школе и стварају подстицајну средину за рад. </a:t>
            </a:r>
            <a:endParaRPr sz="11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8108"/>
              <a:buFont typeface="Times New Roman"/>
              <a:buChar char="-"/>
            </a:pPr>
            <a:r>
              <a:rPr lang="sr" sz="11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Понављање упитника о безбедности након предузетих мера и активности.</a:t>
            </a:r>
            <a:endParaRPr sz="11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87" name="Google Shape;187;p14"/>
          <p:cNvSpPr txBox="1"/>
          <p:nvPr>
            <p:ph idx="2" type="body"/>
          </p:nvPr>
        </p:nvSpPr>
        <p:spPr>
          <a:xfrm>
            <a:off x="4832400" y="1229975"/>
            <a:ext cx="3999900" cy="33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2500"/>
          </a:bodyPr>
          <a:lstStyle/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8108"/>
              <a:buFont typeface="Times New Roman"/>
              <a:buChar char="-"/>
            </a:pPr>
            <a:r>
              <a:rPr lang="sr" sz="11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Укључивање ученика у секцију “Вршњачка медијација”.</a:t>
            </a:r>
            <a:endParaRPr sz="11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8108"/>
              <a:buFont typeface="Times New Roman"/>
              <a:buChar char="-"/>
            </a:pPr>
            <a:r>
              <a:rPr lang="sr" sz="11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Опремање ученичког “Кутка”.</a:t>
            </a:r>
            <a:endParaRPr sz="11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8108"/>
              <a:buFont typeface="Times New Roman"/>
              <a:buChar char="-"/>
            </a:pPr>
            <a:r>
              <a:rPr lang="sr" sz="11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Заједничке радионице наставника и ученика, родитеља и ученика…</a:t>
            </a:r>
            <a:endParaRPr sz="11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8108"/>
              <a:buFont typeface="Times New Roman"/>
              <a:buChar char="-"/>
            </a:pPr>
            <a:r>
              <a:rPr lang="sr" sz="11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Организација спортских активности.</a:t>
            </a:r>
            <a:endParaRPr sz="11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8108"/>
              <a:buFont typeface="Times New Roman"/>
              <a:buChar char="-"/>
            </a:pPr>
            <a:r>
              <a:rPr lang="sr" sz="11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Савремене методе наставе - функционална и примењена знања.</a:t>
            </a:r>
            <a:endParaRPr sz="11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8108"/>
              <a:buFont typeface="Times New Roman"/>
              <a:buChar char="-"/>
            </a:pPr>
            <a:r>
              <a:rPr lang="sr" sz="11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Организација догађаја у школи - креативних приказа, изложбе ученичких радова, прикази добре праксе.</a:t>
            </a:r>
            <a:endParaRPr sz="11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8108"/>
              <a:buChar char="-"/>
            </a:pPr>
            <a:r>
              <a:rPr lang="sr" sz="11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Појачано дежурство на кључним критичним местима које су ученици означили на првом штанду као потенцијално небезбедна или други вид заштите ученика.</a:t>
            </a:r>
            <a:endParaRPr sz="11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8108"/>
              <a:buFont typeface="Times New Roman"/>
              <a:buChar char="-"/>
            </a:pPr>
            <a:r>
              <a:rPr lang="sr" sz="11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обука школских медијатора</a:t>
            </a:r>
            <a:endParaRPr sz="11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8108"/>
              <a:buFont typeface="Times New Roman"/>
              <a:buChar char="-"/>
            </a:pPr>
            <a:r>
              <a:rPr lang="sr" sz="11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дежурство полицајца на главном улазу нема никакву сврху јер ту ученицима није дозвољен пролаз</a:t>
            </a:r>
            <a:endParaRPr sz="11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8108"/>
              <a:buFont typeface="Times New Roman"/>
              <a:buChar char="-"/>
            </a:pPr>
            <a:r>
              <a:rPr lang="sr" sz="11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Приказ резуктата на састанку Савета родитеља и договор око заједничких активности.</a:t>
            </a:r>
            <a:endParaRPr sz="11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3"/>
        </a:solidFill>
      </p:bgPr>
    </p:bg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15"/>
          <p:cNvSpPr txBox="1"/>
          <p:nvPr>
            <p:ph type="title"/>
          </p:nvPr>
        </p:nvSpPr>
        <p:spPr>
          <a:xfrm>
            <a:off x="490250" y="236475"/>
            <a:ext cx="4476000" cy="438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333"/>
              <a:buNone/>
            </a:pPr>
            <a:r>
              <a:rPr b="1" lang="sr" sz="1000">
                <a:latin typeface="Arial"/>
                <a:ea typeface="Arial"/>
                <a:cs typeface="Arial"/>
                <a:sym typeface="Arial"/>
              </a:rPr>
              <a:t>Мере за унапређење – ефекти након предузетих мера</a:t>
            </a:r>
            <a:br>
              <a:rPr b="1" lang="sr" sz="1000">
                <a:latin typeface="Arial"/>
                <a:ea typeface="Arial"/>
                <a:cs typeface="Arial"/>
                <a:sym typeface="Arial"/>
              </a:rPr>
            </a:br>
            <a:br>
              <a:rPr lang="sr" sz="1000">
                <a:latin typeface="Arial"/>
                <a:ea typeface="Arial"/>
                <a:cs typeface="Arial"/>
                <a:sym typeface="Arial"/>
              </a:rPr>
            </a:br>
            <a:r>
              <a:rPr lang="sr" sz="1000">
                <a:latin typeface="Arial"/>
                <a:ea typeface="Arial"/>
                <a:cs typeface="Arial"/>
                <a:sym typeface="Arial"/>
              </a:rPr>
              <a:t>- Тим за самовредновање пратио је ток предузетих мера – појачано дежурство на кључним местима која су означена као ризична</a:t>
            </a:r>
            <a:br>
              <a:rPr lang="sr" sz="1000">
                <a:latin typeface="Arial"/>
                <a:ea typeface="Arial"/>
                <a:cs typeface="Arial"/>
                <a:sym typeface="Arial"/>
              </a:rPr>
            </a:br>
            <a:r>
              <a:rPr lang="sr" sz="1000">
                <a:latin typeface="Arial"/>
                <a:ea typeface="Arial"/>
                <a:cs typeface="Arial"/>
                <a:sym typeface="Arial"/>
              </a:rPr>
              <a:t>- Покренута је и реализована у току целе школске године секција „Вршњачка медијација“</a:t>
            </a:r>
            <a:br>
              <a:rPr lang="sr" sz="1000">
                <a:latin typeface="Arial"/>
                <a:ea typeface="Arial"/>
                <a:cs typeface="Arial"/>
                <a:sym typeface="Arial"/>
              </a:rPr>
            </a:br>
            <a:r>
              <a:rPr lang="sr" sz="1000">
                <a:latin typeface="Arial"/>
                <a:ea typeface="Arial"/>
                <a:cs typeface="Arial"/>
                <a:sym typeface="Arial"/>
              </a:rPr>
              <a:t>- Тим за борбу против насиља и Тим за борбу против дискриминације – радионице – одржане су радионице у свим одељењима – игре улога – облици вршњачког насиља и превентивно реаговање</a:t>
            </a:r>
            <a:br>
              <a:rPr lang="sr" sz="1000">
                <a:latin typeface="Arial"/>
                <a:ea typeface="Arial"/>
                <a:cs typeface="Arial"/>
                <a:sym typeface="Arial"/>
              </a:rPr>
            </a:br>
            <a:r>
              <a:rPr lang="sr" sz="1000">
                <a:latin typeface="Arial"/>
                <a:ea typeface="Arial"/>
                <a:cs typeface="Arial"/>
                <a:sym typeface="Arial"/>
              </a:rPr>
              <a:t>- Организовани су турнири – кошарка , одбојка, фудбал у школи.</a:t>
            </a:r>
            <a:br>
              <a:rPr lang="sr" sz="1000">
                <a:latin typeface="Arial"/>
                <a:ea typeface="Arial"/>
                <a:cs typeface="Arial"/>
                <a:sym typeface="Arial"/>
              </a:rPr>
            </a:br>
            <a:r>
              <a:rPr lang="sr" sz="1000">
                <a:latin typeface="Arial"/>
                <a:ea typeface="Arial"/>
                <a:cs typeface="Arial"/>
                <a:sym typeface="Arial"/>
              </a:rPr>
              <a:t>- Предавања на Ученичком парламенту</a:t>
            </a:r>
            <a:br>
              <a:rPr lang="sr" sz="1000">
                <a:latin typeface="Arial"/>
                <a:ea typeface="Arial"/>
                <a:cs typeface="Arial"/>
                <a:sym typeface="Arial"/>
              </a:rPr>
            </a:br>
            <a:r>
              <a:rPr lang="sr" sz="1000">
                <a:latin typeface="Arial"/>
                <a:ea typeface="Arial"/>
                <a:cs typeface="Arial"/>
                <a:sym typeface="Arial"/>
              </a:rPr>
              <a:t>- Савет родитеља извештаван је о свакој активности.</a:t>
            </a:r>
            <a:br>
              <a:rPr lang="sr" sz="1000">
                <a:latin typeface="Arial"/>
                <a:ea typeface="Arial"/>
                <a:cs typeface="Arial"/>
                <a:sym typeface="Arial"/>
              </a:rPr>
            </a:br>
            <a:r>
              <a:rPr lang="sr" sz="1000">
                <a:latin typeface="Arial"/>
                <a:ea typeface="Arial"/>
                <a:cs typeface="Arial"/>
                <a:sym typeface="Arial"/>
              </a:rPr>
              <a:t>- Предавања на Наставничком већу о променама у Правилнику и Закону о основама система образовања и васпитања.</a:t>
            </a:r>
            <a:br>
              <a:rPr lang="sr" sz="1000">
                <a:latin typeface="Arial"/>
                <a:ea typeface="Arial"/>
                <a:cs typeface="Arial"/>
                <a:sym typeface="Arial"/>
              </a:rPr>
            </a:br>
            <a:r>
              <a:rPr lang="sr" sz="1000">
                <a:latin typeface="Arial"/>
                <a:ea typeface="Arial"/>
                <a:cs typeface="Arial"/>
                <a:sym typeface="Arial"/>
              </a:rPr>
              <a:t>-</a:t>
            </a:r>
            <a:r>
              <a:rPr b="1" lang="sr" sz="1000">
                <a:latin typeface="Arial"/>
                <a:ea typeface="Arial"/>
                <a:cs typeface="Arial"/>
                <a:sym typeface="Arial"/>
              </a:rPr>
              <a:t>Поновљен упитник у марту месецу 2024. године показао је 30% бољи резултат од првобитног</a:t>
            </a:r>
            <a:br>
              <a:rPr lang="sr" sz="1000">
                <a:latin typeface="Arial"/>
                <a:ea typeface="Arial"/>
                <a:cs typeface="Arial"/>
                <a:sym typeface="Arial"/>
              </a:rPr>
            </a:br>
            <a:r>
              <a:rPr lang="sr" sz="1000">
                <a:latin typeface="Arial"/>
                <a:ea typeface="Arial"/>
                <a:cs typeface="Arial"/>
                <a:sym typeface="Arial"/>
              </a:rPr>
              <a:t>-Предложене активности које су дале резултат постале су део плана Тима за борбу против насиља и устаљени начин провере безбедности у Техничкој школи са радионицама и мерама које су показале позитиван ефекат</a:t>
            </a:r>
            <a:r>
              <a:rPr b="1" lang="sr" sz="1000">
                <a:latin typeface="Arial"/>
                <a:ea typeface="Arial"/>
                <a:cs typeface="Arial"/>
                <a:sym typeface="Arial"/>
              </a:rPr>
              <a:t>. Тестирани ученици (200 ученика) у поновљеном упитнику</a:t>
            </a:r>
            <a:r>
              <a:rPr lang="sr" sz="1000">
                <a:latin typeface="Arial"/>
                <a:ea typeface="Arial"/>
                <a:cs typeface="Arial"/>
                <a:sym typeface="Arial"/>
              </a:rPr>
              <a:t> показали су да су сви учествовали у макар некој активности у школи – секцијама, турнирима, радионицама и тд. Искуства ученика су била позитивна.</a:t>
            </a:r>
            <a:endParaRPr sz="1000">
              <a:latin typeface="Arial"/>
              <a:ea typeface="Arial"/>
              <a:cs typeface="Arial"/>
              <a:sym typeface="Arial"/>
            </a:endParaRPr>
          </a:p>
          <a:p>
            <a:pPr indent="-292100" lvl="0" marL="4572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Arial"/>
              <a:buChar char="-"/>
            </a:pPr>
            <a:r>
              <a:rPr lang="sr" sz="1000">
                <a:latin typeface="Arial"/>
                <a:ea typeface="Arial"/>
                <a:cs typeface="Arial"/>
                <a:sym typeface="Arial"/>
              </a:rPr>
              <a:t>Пројекат је предложен на Активу педагошких саветника за 2024/25. годину за реализацију на нивоу региона и као пример добре праксе.</a:t>
            </a:r>
            <a:endParaRPr sz="1000">
              <a:latin typeface="Arial"/>
              <a:ea typeface="Arial"/>
              <a:cs typeface="Arial"/>
              <a:sym typeface="Arial"/>
            </a:endParaRPr>
          </a:p>
          <a:p>
            <a:pPr indent="-292100" lvl="0" marL="4572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Arial"/>
              <a:buChar char="-"/>
            </a:pPr>
            <a:r>
              <a:rPr lang="sr" sz="1000">
                <a:latin typeface="Arial"/>
                <a:ea typeface="Arial"/>
                <a:cs typeface="Arial"/>
                <a:sym typeface="Arial"/>
              </a:rPr>
              <a:t>- Пројекат је медијски подржан </a:t>
            </a:r>
            <a:endParaRPr sz="10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93" name="Google Shape;193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262191" y="2683765"/>
            <a:ext cx="1749287" cy="12918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94" name="Google Shape;194;p1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979477" y="17001"/>
            <a:ext cx="2164523" cy="1623392"/>
          </a:xfrm>
          <a:prstGeom prst="rect">
            <a:avLst/>
          </a:prstGeom>
          <a:noFill/>
          <a:ln>
            <a:noFill/>
          </a:ln>
        </p:spPr>
      </p:pic>
      <p:pic>
        <p:nvPicPr>
          <p:cNvPr id="195" name="Google Shape;195;p1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837583" y="1405605"/>
            <a:ext cx="2446418" cy="16299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96" name="Google Shape;196;p1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029200" y="3313690"/>
            <a:ext cx="2471530" cy="164665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3"/>
        </a:solidFill>
      </p:bgPr>
    </p:bg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1" name="Google Shape;201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5800" y="139850"/>
            <a:ext cx="3246448" cy="22920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02" name="Google Shape;202;p1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504650" y="152400"/>
            <a:ext cx="2928600" cy="22920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03" name="Google Shape;203;p1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05800" y="2626125"/>
            <a:ext cx="3246452" cy="23649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04" name="Google Shape;204;p16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504650" y="2626125"/>
            <a:ext cx="2928599" cy="2364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" name="Google Shape;205;p16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6585650" y="564200"/>
            <a:ext cx="2405950" cy="41053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3"/>
        </a:solidFill>
      </p:bgPr>
    </p:bg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0" name="Google Shape;210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313725" y="121300"/>
            <a:ext cx="2721769" cy="483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1" name="Google Shape;211;p1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1375" y="152400"/>
            <a:ext cx="2721776" cy="2038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2" name="Google Shape;212;p1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52400" y="2343450"/>
            <a:ext cx="3631424" cy="26476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13" name="Google Shape;213;p17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024675" y="1585000"/>
            <a:ext cx="2183275" cy="33750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14" name="Google Shape;214;p17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3092325" y="152400"/>
            <a:ext cx="2812600" cy="2038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3"/>
        </a:solidFill>
      </p:bgPr>
    </p:bg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9" name="Google Shape;219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2400" y="163175"/>
            <a:ext cx="2543676" cy="1724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0" name="Google Shape;220;p1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139488" y="163175"/>
            <a:ext cx="2908252" cy="1937623"/>
          </a:xfrm>
          <a:prstGeom prst="rect">
            <a:avLst/>
          </a:prstGeom>
          <a:noFill/>
          <a:ln>
            <a:noFill/>
          </a:ln>
        </p:spPr>
      </p:pic>
      <p:pic>
        <p:nvPicPr>
          <p:cNvPr id="221" name="Google Shape;221;p1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52400" y="1945425"/>
            <a:ext cx="2605076" cy="1535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2" name="Google Shape;222;p18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2917799" y="2191013"/>
            <a:ext cx="2675052" cy="17822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23" name="Google Shape;223;p18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6491150" y="152400"/>
            <a:ext cx="2226400" cy="13937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24" name="Google Shape;224;p18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5753175" y="1701575"/>
            <a:ext cx="3246348" cy="2248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5" name="Google Shape;225;p18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152400" y="3538175"/>
            <a:ext cx="2605076" cy="1535400"/>
          </a:xfrm>
          <a:prstGeom prst="rect">
            <a:avLst/>
          </a:prstGeom>
          <a:noFill/>
          <a:ln>
            <a:noFill/>
          </a:ln>
        </p:spPr>
      </p:pic>
      <p:sp>
        <p:nvSpPr>
          <p:cNvPr id="226" name="Google Shape;226;p18"/>
          <p:cNvSpPr txBox="1"/>
          <p:nvPr/>
        </p:nvSpPr>
        <p:spPr>
          <a:xfrm>
            <a:off x="3993600" y="4172300"/>
            <a:ext cx="4320000" cy="72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sr" sz="1800" u="none" cap="none" strike="noStrike">
                <a:solidFill>
                  <a:schemeClr val="lt1"/>
                </a:solidFill>
                <a:latin typeface="Lobster"/>
                <a:ea typeface="Lobster"/>
                <a:cs typeface="Lobster"/>
                <a:sym typeface="Lobster"/>
              </a:rPr>
              <a:t>Загрљај је сусрет најлепши на свету </a:t>
            </a:r>
            <a:endParaRPr b="0" i="0" sz="1800" u="none" cap="none" strike="noStrike">
              <a:solidFill>
                <a:schemeClr val="lt1"/>
              </a:solidFill>
              <a:latin typeface="Lobster"/>
              <a:ea typeface="Lobster"/>
              <a:cs typeface="Lobster"/>
              <a:sym typeface="Lobster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3"/>
        </a:solidFill>
      </p:bgPr>
    </p:bg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"/>
          <p:cNvSpPr txBox="1"/>
          <p:nvPr>
            <p:ph type="title"/>
          </p:nvPr>
        </p:nvSpPr>
        <p:spPr>
          <a:xfrm>
            <a:off x="2163300" y="410000"/>
            <a:ext cx="4084500" cy="6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SzPct val="158730"/>
              <a:buNone/>
            </a:pPr>
            <a:r>
              <a:rPr b="1" lang="sr" sz="21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Пројекат – „ Дан загрљаја“</a:t>
            </a:r>
            <a:endParaRPr sz="3700">
              <a:solidFill>
                <a:schemeClr val="lt1"/>
              </a:solidFill>
            </a:endParaRPr>
          </a:p>
        </p:txBody>
      </p:sp>
      <p:sp>
        <p:nvSpPr>
          <p:cNvPr id="93" name="Google Shape;93;p2"/>
          <p:cNvSpPr txBox="1"/>
          <p:nvPr>
            <p:ph idx="1" type="body"/>
          </p:nvPr>
        </p:nvSpPr>
        <p:spPr>
          <a:xfrm>
            <a:off x="311700" y="1229875"/>
            <a:ext cx="8520600" cy="33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b="1" sz="14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800"/>
              <a:buNone/>
            </a:pPr>
            <a:r>
              <a:rPr lang="sr" sz="12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Пројекат се реализује у склопу секције</a:t>
            </a:r>
            <a:r>
              <a:rPr b="1" lang="sr" sz="12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- „ Вршњачка медијација“ -</a:t>
            </a:r>
            <a:r>
              <a:rPr lang="sr" sz="12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у Техничкој школи Трстеник. Активности су планиране и осмишљене заједно са ученицима медијаторима. Трајање – пет различитих и  повезаних радионица –  истовремено у временском интервалу од два часа, а трајање самог пројекта са припремама у току месеца октобра и реализације активности на основу добијених резултата анализе резултата прикупљеног узорка учесника у току радионица у месецу новембру, тачније пројекат се спроводи од дана када се обележава Дан менталног здравља (10. октобар) до краја новембра где се из резултата истраживачког процеса предлаже и спроводи низ активности на основу прикупљених података и предлога мера у циљу очувања менталног здравља, конструктивне комуникације, стварања подстицајне средине за рад и мотивације ученика за развој и учење.</a:t>
            </a:r>
            <a:endParaRPr sz="12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SzPts val="1800"/>
              <a:buNone/>
            </a:pPr>
            <a:r>
              <a:t/>
            </a:r>
            <a:endParaRPr/>
          </a:p>
        </p:txBody>
      </p:sp>
      <p:pic>
        <p:nvPicPr>
          <p:cNvPr id="94" name="Google Shape;94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040300" y="3229800"/>
            <a:ext cx="3063399" cy="1633824"/>
          </a:xfrm>
          <a:prstGeom prst="rect">
            <a:avLst/>
          </a:prstGeom>
          <a:noFill/>
          <a:ln>
            <a:noFill/>
          </a:ln>
        </p:spPr>
      </p:pic>
      <p:pic>
        <p:nvPicPr>
          <p:cNvPr id="95" name="Google Shape;95;p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14409" y="121025"/>
            <a:ext cx="2259276" cy="1505224"/>
          </a:xfrm>
          <a:prstGeom prst="rect">
            <a:avLst/>
          </a:prstGeom>
          <a:noFill/>
          <a:ln>
            <a:noFill/>
          </a:ln>
        </p:spPr>
      </p:pic>
      <p:pic>
        <p:nvPicPr>
          <p:cNvPr id="96" name="Google Shape;96;p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228575" y="234475"/>
            <a:ext cx="2394348" cy="1391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3"/>
        </a:solidFill>
      </p:bgPr>
    </p:bg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1" name="Google Shape;231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1325" y="108775"/>
            <a:ext cx="1999776" cy="16704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32" name="Google Shape;232;p1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991275" y="3092325"/>
            <a:ext cx="3060000" cy="1968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33" name="Google Shape;233;p1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211350" y="108775"/>
            <a:ext cx="2115276" cy="16704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34" name="Google Shape;234;p19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21325" y="3092325"/>
            <a:ext cx="2497052" cy="1968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35" name="Google Shape;235;p19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4378025" y="108775"/>
            <a:ext cx="2342700" cy="16704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36" name="Google Shape;236;p19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2739675" y="3092325"/>
            <a:ext cx="3130300" cy="1968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37" name="Google Shape;237;p19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6860600" y="108775"/>
            <a:ext cx="2213100" cy="1651026"/>
          </a:xfrm>
          <a:prstGeom prst="rect">
            <a:avLst/>
          </a:prstGeom>
          <a:noFill/>
          <a:ln>
            <a:noFill/>
          </a:ln>
        </p:spPr>
      </p:pic>
      <p:sp>
        <p:nvSpPr>
          <p:cNvPr id="238" name="Google Shape;238;p19"/>
          <p:cNvSpPr txBox="1"/>
          <p:nvPr/>
        </p:nvSpPr>
        <p:spPr>
          <a:xfrm>
            <a:off x="2734900" y="2159950"/>
            <a:ext cx="3581700" cy="66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sr" sz="1800" u="none" cap="none" strike="noStrike">
                <a:solidFill>
                  <a:schemeClr val="lt1"/>
                </a:solidFill>
                <a:latin typeface="Lobster"/>
                <a:ea typeface="Lobster"/>
                <a:cs typeface="Lobster"/>
                <a:sym typeface="Lobster"/>
              </a:rPr>
              <a:t>ХВАЛА НА РАЗУМЕВАЊУ, ПАЖЊИ И ПОДРШЦИ</a:t>
            </a:r>
            <a:endParaRPr b="1" i="0" sz="1800" u="none" cap="none" strike="noStrike">
              <a:solidFill>
                <a:schemeClr val="lt1"/>
              </a:solidFill>
              <a:latin typeface="Lobster"/>
              <a:ea typeface="Lobster"/>
              <a:cs typeface="Lobster"/>
              <a:sym typeface="Lobster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3"/>
        </a:solidFill>
      </p:bgPr>
    </p:bg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3"/>
          <p:cNvSpPr txBox="1"/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sr">
                <a:solidFill>
                  <a:schemeClr val="lt1"/>
                </a:solidFill>
              </a:rPr>
              <a:t>Циљеви и исходи </a:t>
            </a:r>
            <a:endParaRPr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02" name="Google Shape;102;p3"/>
          <p:cNvSpPr txBox="1"/>
          <p:nvPr>
            <p:ph idx="1" type="body"/>
          </p:nvPr>
        </p:nvSpPr>
        <p:spPr>
          <a:xfrm>
            <a:off x="311700" y="1229975"/>
            <a:ext cx="3999900" cy="33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25000" lnSpcReduction="20000"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ct val="155555"/>
              <a:buNone/>
            </a:pPr>
            <a:r>
              <a:rPr b="1" lang="sr" sz="36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Циљеви:</a:t>
            </a:r>
            <a:endParaRPr b="1" sz="36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ct val="155555"/>
              <a:buNone/>
            </a:pPr>
            <a:r>
              <a:rPr lang="sr" sz="36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- Развијање ставова, емпатије и мишљења ученика, медијације као облика успостављања сарадње упркос разликама и упознавање са могућностима превенције од вршњачког насиља, очувању менталног здравља и сваког облика дискриминације међу ученицима.</a:t>
            </a:r>
            <a:endParaRPr sz="36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6000"/>
              </a:lnSpc>
              <a:spcBef>
                <a:spcPts val="1200"/>
              </a:spcBef>
              <a:spcAft>
                <a:spcPts val="0"/>
              </a:spcAft>
              <a:buSzPct val="155555"/>
              <a:buNone/>
            </a:pPr>
            <a:r>
              <a:rPr lang="sr" sz="36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- Оснаживање ученика у борби против неприхватљивог насилног понашања, предрасуда у друштву и у циљу заштите ученика у школи и друштву уопште. Ослушкивање потребе и мишљење ученика како би омогућили подстицајну средину за рад и развој ученика.</a:t>
            </a:r>
            <a:endParaRPr sz="36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6000"/>
              </a:lnSpc>
              <a:spcBef>
                <a:spcPts val="1200"/>
              </a:spcBef>
              <a:spcAft>
                <a:spcPts val="0"/>
              </a:spcAft>
              <a:buSzPct val="155555"/>
              <a:buNone/>
            </a:pPr>
            <a:r>
              <a:rPr lang="sr" sz="36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- Оснаживање ученичке партиципације у школи и ученичких организација, секције и чланова у превенцији против насиља и решавање конфликтних ситуација уз помоћ заједничких радионица, вршњака и ученика медијатора.</a:t>
            </a:r>
            <a:endParaRPr sz="36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6000"/>
              </a:lnSpc>
              <a:spcBef>
                <a:spcPts val="1200"/>
              </a:spcBef>
              <a:spcAft>
                <a:spcPts val="0"/>
              </a:spcAft>
              <a:buSzPct val="155555"/>
              <a:buNone/>
            </a:pPr>
            <a:r>
              <a:rPr lang="sr" sz="36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-Разумевање социјалних, друштвених и културних прилика у превазилажењу погрешно усвојених културних образаца.</a:t>
            </a:r>
            <a:endParaRPr sz="36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6000"/>
              </a:lnSpc>
              <a:spcBef>
                <a:spcPts val="1200"/>
              </a:spcBef>
              <a:spcAft>
                <a:spcPts val="0"/>
              </a:spcAft>
              <a:buSzPct val="155555"/>
              <a:buNone/>
            </a:pPr>
            <a:r>
              <a:rPr lang="sr" sz="36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- Креирање прихватљиве атмосфере за учење и дружење у окружењу.</a:t>
            </a:r>
            <a:endParaRPr sz="36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6000"/>
              </a:lnSpc>
              <a:spcBef>
                <a:spcPts val="1200"/>
              </a:spcBef>
              <a:spcAft>
                <a:spcPts val="0"/>
              </a:spcAft>
              <a:buSzPct val="155555"/>
              <a:buNone/>
            </a:pPr>
            <a:r>
              <a:rPr lang="sr" sz="36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- Оспособљавање основних и средњих школа за оснивање сличних школских организација. Предлог примера добре праксе за друге школе.</a:t>
            </a:r>
            <a:endParaRPr sz="36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</a:pPr>
            <a:r>
              <a:rPr lang="sr" sz="1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endParaRPr sz="12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03" name="Google Shape;103;p3"/>
          <p:cNvSpPr txBox="1"/>
          <p:nvPr>
            <p:ph idx="2" type="body"/>
          </p:nvPr>
        </p:nvSpPr>
        <p:spPr>
          <a:xfrm>
            <a:off x="4832400" y="1229975"/>
            <a:ext cx="3999900" cy="33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77500" lnSpcReduction="20000"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ct val="157082"/>
              <a:buNone/>
            </a:pPr>
            <a:r>
              <a:rPr b="1" lang="sr" sz="115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Исходи:</a:t>
            </a:r>
            <a:endParaRPr b="1" sz="115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ct val="157082"/>
              <a:buNone/>
            </a:pPr>
            <a:r>
              <a:rPr lang="sr" sz="115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-          Ученици развијају активно ставове и емпатију кроз успостављање сарадње, културу вођења дијалога и конструктивном комуникацијом са ученицима упркос разликама у мишљењу.</a:t>
            </a:r>
            <a:endParaRPr sz="115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ct val="157082"/>
              <a:buNone/>
            </a:pPr>
            <a:r>
              <a:rPr lang="sr" sz="115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-          Ученици су оснажени у борби против неприхватљивог насилног понашања.</a:t>
            </a:r>
            <a:endParaRPr sz="115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ct val="157082"/>
              <a:buNone/>
            </a:pPr>
            <a:r>
              <a:rPr lang="sr" sz="115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-          Ученици разликују предрасуде, стереотипе и облике дискриминиације, препознају ове појаве у друштву и адекватно реагују.</a:t>
            </a:r>
            <a:endParaRPr sz="115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ct val="157082"/>
              <a:buNone/>
            </a:pPr>
            <a:r>
              <a:rPr lang="sr" sz="115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-          Ученици су сагледали значај превентивних активности у сврху очувања менталног здравља.</a:t>
            </a:r>
            <a:endParaRPr sz="115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ct val="157082"/>
              <a:buNone/>
            </a:pPr>
            <a:r>
              <a:rPr lang="sr" sz="115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-          Ученици партиципирају у стварању подстицајне средине за рад и развој.</a:t>
            </a:r>
            <a:endParaRPr sz="115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ct val="157082"/>
              <a:buNone/>
            </a:pPr>
            <a:r>
              <a:rPr lang="sr" sz="115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-          Ученици су на основу резултата предвидели низ активности за побољшање безбедности ученика у школи и друштву.</a:t>
            </a:r>
            <a:endParaRPr sz="115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SzPct val="129032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3"/>
        </a:solidFill>
      </p:bgPr>
    </p:bg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4"/>
          <p:cNvSpPr txBox="1"/>
          <p:nvPr>
            <p:ph type="title"/>
          </p:nvPr>
        </p:nvSpPr>
        <p:spPr>
          <a:xfrm>
            <a:off x="311700" y="273050"/>
            <a:ext cx="8520600" cy="48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sr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Тим</a:t>
            </a:r>
            <a:r>
              <a:rPr lang="sr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09" name="Google Shape;109;p4"/>
          <p:cNvSpPr txBox="1"/>
          <p:nvPr>
            <p:ph idx="1" type="body"/>
          </p:nvPr>
        </p:nvSpPr>
        <p:spPr>
          <a:xfrm>
            <a:off x="267250" y="975975"/>
            <a:ext cx="3999900" cy="33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10" name="Google Shape;110;p4"/>
          <p:cNvSpPr txBox="1"/>
          <p:nvPr>
            <p:ph idx="2" type="body"/>
          </p:nvPr>
        </p:nvSpPr>
        <p:spPr>
          <a:xfrm>
            <a:off x="4832400" y="1017800"/>
            <a:ext cx="3999900" cy="390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2500" lnSpcReduction="1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68168"/>
              <a:buNone/>
            </a:pPr>
            <a:r>
              <a:rPr lang="sr" sz="9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Ученици Техничке школе који учествују у реализацији:</a:t>
            </a:r>
            <a:endParaRPr sz="9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68168"/>
              <a:buNone/>
            </a:pPr>
            <a:r>
              <a:rPr lang="sr" sz="9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1.      Теодора Левић, координатор за ученике</a:t>
            </a:r>
            <a:endParaRPr sz="9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68168"/>
              <a:buNone/>
            </a:pPr>
            <a:r>
              <a:rPr lang="sr" sz="9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2.      Алекса Пуношевац</a:t>
            </a:r>
            <a:endParaRPr sz="9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68168"/>
              <a:buNone/>
            </a:pPr>
            <a:r>
              <a:rPr lang="sr" sz="9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3.      Александар Б. Симић</a:t>
            </a:r>
            <a:endParaRPr sz="9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68168"/>
              <a:buNone/>
            </a:pPr>
            <a:r>
              <a:rPr lang="sr" sz="9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4.      Немања Сушић</a:t>
            </a:r>
            <a:endParaRPr sz="9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68168"/>
              <a:buNone/>
            </a:pPr>
            <a:r>
              <a:rPr lang="sr" sz="9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5.      Александар Гочанин</a:t>
            </a:r>
            <a:endParaRPr sz="9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68168"/>
              <a:buNone/>
            </a:pPr>
            <a:r>
              <a:rPr lang="sr" sz="9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6.      Невена Јовановић</a:t>
            </a:r>
            <a:endParaRPr sz="9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68168"/>
              <a:buNone/>
            </a:pPr>
            <a:r>
              <a:rPr lang="sr" sz="9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7.      Стефан Иричанин</a:t>
            </a:r>
            <a:endParaRPr sz="9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68168"/>
              <a:buNone/>
            </a:pPr>
            <a:r>
              <a:rPr lang="sr" sz="9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8.      Лазар Манојловић, координатор за ученике</a:t>
            </a:r>
            <a:endParaRPr sz="9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68168"/>
              <a:buNone/>
            </a:pPr>
            <a:r>
              <a:rPr lang="sr" sz="9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9.      Лука Алексић</a:t>
            </a:r>
            <a:endParaRPr sz="9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68168"/>
              <a:buNone/>
            </a:pPr>
            <a:r>
              <a:rPr lang="sr" sz="9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10.    Милица Пецић</a:t>
            </a:r>
            <a:endParaRPr sz="9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68168"/>
              <a:buNone/>
            </a:pPr>
            <a:r>
              <a:rPr lang="sr" sz="9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11.    Душан Бркић</a:t>
            </a:r>
            <a:endParaRPr sz="9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68168"/>
              <a:buNone/>
            </a:pPr>
            <a:r>
              <a:rPr lang="sr" sz="9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12.    Милица Апостоловић</a:t>
            </a:r>
            <a:endParaRPr sz="9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68168"/>
              <a:buNone/>
            </a:pPr>
            <a:r>
              <a:rPr lang="sr" sz="9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13.    Емилија Панић</a:t>
            </a:r>
            <a:endParaRPr sz="9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68168"/>
              <a:buNone/>
            </a:pPr>
            <a:r>
              <a:rPr lang="sr" sz="9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14.    Анђела Бркић</a:t>
            </a:r>
            <a:endParaRPr sz="9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68168"/>
              <a:buNone/>
            </a:pPr>
            <a:r>
              <a:rPr lang="sr" sz="9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15.    Теодора Смиљковић</a:t>
            </a:r>
            <a:endParaRPr sz="9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68168"/>
              <a:buNone/>
            </a:pPr>
            <a:r>
              <a:rPr lang="sr" sz="9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16.    Јана Јанићијевић</a:t>
            </a:r>
            <a:endParaRPr sz="9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68168"/>
              <a:buNone/>
            </a:pPr>
            <a:r>
              <a:rPr lang="sr" sz="9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17.    Клаудија Миљковић</a:t>
            </a:r>
            <a:endParaRPr sz="9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68168"/>
              <a:buNone/>
            </a:pPr>
            <a:r>
              <a:rPr lang="sr" sz="9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18.    Невена Зарић</a:t>
            </a:r>
            <a:endParaRPr sz="9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68168"/>
              <a:buNone/>
            </a:pPr>
            <a:r>
              <a:rPr lang="sr" sz="9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19.    Алекса Миљковић</a:t>
            </a:r>
            <a:endParaRPr sz="9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68168"/>
              <a:buNone/>
            </a:pPr>
            <a:r>
              <a:rPr lang="sr" sz="9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20.    Матија Вуксановић</a:t>
            </a:r>
            <a:endParaRPr sz="9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68168"/>
              <a:buNone/>
            </a:pPr>
            <a:r>
              <a:rPr lang="sr" sz="9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21.    Соња Мраковић</a:t>
            </a:r>
            <a:endParaRPr sz="9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68168"/>
              <a:buNone/>
            </a:pPr>
            <a:r>
              <a:rPr lang="sr" sz="9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22.    Милан Тошић</a:t>
            </a:r>
            <a:endParaRPr sz="9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68168"/>
              <a:buNone/>
            </a:pPr>
            <a:r>
              <a:rPr lang="sr" sz="9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23.    Стефан Трифуновић</a:t>
            </a:r>
            <a:endParaRPr sz="9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68168"/>
              <a:buNone/>
            </a:pPr>
            <a:r>
              <a:rPr lang="sr" sz="9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24.    Лидија Милетић</a:t>
            </a:r>
            <a:endParaRPr sz="9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68168"/>
              <a:buNone/>
            </a:pPr>
            <a:r>
              <a:rPr lang="sr" sz="9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25.    Ивана Стојиљковић</a:t>
            </a:r>
            <a:endParaRPr sz="9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68168"/>
              <a:buNone/>
            </a:pPr>
            <a:r>
              <a:rPr lang="sr" sz="9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26.    Новак Митић</a:t>
            </a:r>
            <a:endParaRPr sz="9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68168"/>
              <a:buNone/>
            </a:pPr>
            <a:r>
              <a:t/>
            </a:r>
            <a:endParaRPr sz="9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68168"/>
              <a:buNone/>
            </a:pPr>
            <a:r>
              <a:t/>
            </a:r>
            <a:endParaRPr sz="9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68168"/>
              <a:buNone/>
            </a:pPr>
            <a:r>
              <a:rPr lang="sr" sz="9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Наставници координатори: Наташа Лукић и Катарина Ивановић</a:t>
            </a:r>
            <a:endParaRPr sz="9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68168"/>
              <a:buNone/>
            </a:pPr>
            <a:r>
              <a:rPr lang="sr" sz="9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аутор пројекта: Катарина Ивановић</a:t>
            </a:r>
            <a:endParaRPr sz="9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SzPct val="108108"/>
              <a:buNone/>
            </a:pPr>
            <a:r>
              <a:t/>
            </a:r>
            <a:endParaRPr/>
          </a:p>
        </p:txBody>
      </p:sp>
      <p:pic>
        <p:nvPicPr>
          <p:cNvPr id="111" name="Google Shape;111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67250" y="975975"/>
            <a:ext cx="4060451" cy="37790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3"/>
        </a:solidFill>
      </p:bgPr>
    </p:bg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2fbac010911_0_0"/>
          <p:cNvSpPr txBox="1"/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sr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Активности </a:t>
            </a:r>
            <a:endParaRPr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17" name="Google Shape;117;g2fbac010911_0_0"/>
          <p:cNvSpPr txBox="1"/>
          <p:nvPr>
            <p:ph idx="1" type="body"/>
          </p:nvPr>
        </p:nvSpPr>
        <p:spPr>
          <a:xfrm>
            <a:off x="311700" y="1229975"/>
            <a:ext cx="3999900" cy="333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85000" lnSpcReduction="2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r">
                <a:solidFill>
                  <a:schemeClr val="lt1"/>
                </a:solidFill>
              </a:rPr>
              <a:t>Активности наставника</a:t>
            </a:r>
            <a:endParaRPr>
              <a:solidFill>
                <a:schemeClr val="lt1"/>
              </a:solidFill>
            </a:endParaRPr>
          </a:p>
          <a:p>
            <a:pPr indent="-304165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Char char="-"/>
            </a:pPr>
            <a:r>
              <a:rPr lang="sr">
                <a:solidFill>
                  <a:schemeClr val="lt1"/>
                </a:solidFill>
              </a:rPr>
              <a:t>осмишљавање пројекта</a:t>
            </a:r>
            <a:endParaRPr>
              <a:solidFill>
                <a:schemeClr val="lt1"/>
              </a:solidFill>
            </a:endParaRPr>
          </a:p>
          <a:p>
            <a:pPr indent="-304165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Char char="-"/>
            </a:pPr>
            <a:r>
              <a:rPr lang="sr">
                <a:solidFill>
                  <a:schemeClr val="lt1"/>
                </a:solidFill>
              </a:rPr>
              <a:t>укључивање ученика у идеју</a:t>
            </a:r>
            <a:endParaRPr>
              <a:solidFill>
                <a:schemeClr val="lt1"/>
              </a:solidFill>
            </a:endParaRPr>
          </a:p>
          <a:p>
            <a:pPr indent="-304165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Char char="-"/>
            </a:pPr>
            <a:r>
              <a:rPr lang="sr">
                <a:solidFill>
                  <a:schemeClr val="lt1"/>
                </a:solidFill>
              </a:rPr>
              <a:t>припрема реализације и изгледа штанда </a:t>
            </a:r>
            <a:endParaRPr>
              <a:solidFill>
                <a:schemeClr val="lt1"/>
              </a:solidFill>
            </a:endParaRPr>
          </a:p>
          <a:p>
            <a:pPr indent="-304165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Char char="-"/>
            </a:pPr>
            <a:r>
              <a:rPr lang="sr">
                <a:solidFill>
                  <a:schemeClr val="lt1"/>
                </a:solidFill>
              </a:rPr>
              <a:t>припрема ученика за медијацију - вештине ненасилне комуникације</a:t>
            </a:r>
            <a:endParaRPr>
              <a:solidFill>
                <a:schemeClr val="lt1"/>
              </a:solidFill>
            </a:endParaRPr>
          </a:p>
          <a:p>
            <a:pPr indent="-304165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Char char="-"/>
            </a:pPr>
            <a:r>
              <a:rPr lang="sr">
                <a:solidFill>
                  <a:schemeClr val="lt1"/>
                </a:solidFill>
              </a:rPr>
              <a:t>мајице за ученике</a:t>
            </a:r>
            <a:endParaRPr>
              <a:solidFill>
                <a:schemeClr val="lt1"/>
              </a:solidFill>
            </a:endParaRPr>
          </a:p>
          <a:p>
            <a:pPr indent="-304165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Char char="-"/>
            </a:pPr>
            <a:r>
              <a:rPr lang="sr">
                <a:solidFill>
                  <a:schemeClr val="lt1"/>
                </a:solidFill>
              </a:rPr>
              <a:t>медијска пажња</a:t>
            </a:r>
            <a:endParaRPr>
              <a:solidFill>
                <a:schemeClr val="lt1"/>
              </a:solidFill>
            </a:endParaRPr>
          </a:p>
          <a:p>
            <a:pPr indent="-304165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Char char="-"/>
            </a:pPr>
            <a:r>
              <a:rPr lang="sr">
                <a:solidFill>
                  <a:schemeClr val="lt1"/>
                </a:solidFill>
              </a:rPr>
              <a:t>израда постера у ваб алату</a:t>
            </a:r>
            <a:endParaRPr>
              <a:solidFill>
                <a:schemeClr val="lt1"/>
              </a:solidFill>
            </a:endParaRPr>
          </a:p>
          <a:p>
            <a:pPr indent="-304165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Char char="-"/>
            </a:pPr>
            <a:r>
              <a:rPr lang="sr">
                <a:solidFill>
                  <a:schemeClr val="lt1"/>
                </a:solidFill>
              </a:rPr>
              <a:t>припрема анкете за први штанд</a:t>
            </a:r>
            <a:endParaRPr>
              <a:solidFill>
                <a:schemeClr val="lt1"/>
              </a:solidFill>
            </a:endParaRPr>
          </a:p>
          <a:p>
            <a:pPr indent="-304165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Char char="-"/>
            </a:pPr>
            <a:r>
              <a:rPr lang="sr">
                <a:solidFill>
                  <a:schemeClr val="lt1"/>
                </a:solidFill>
              </a:rPr>
              <a:t>Извештавање о резултатима на Савету родитеља, Наставничком већу и координација спровођења свих активности и предузетих мера у школи.</a:t>
            </a:r>
            <a:endParaRPr>
              <a:solidFill>
                <a:schemeClr val="lt1"/>
              </a:solidFill>
            </a:endParaRPr>
          </a:p>
          <a:p>
            <a:pPr indent="-304165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Char char="-"/>
            </a:pPr>
            <a:r>
              <a:rPr lang="sr">
                <a:solidFill>
                  <a:schemeClr val="lt1"/>
                </a:solidFill>
              </a:rPr>
              <a:t>Побољшања и ефекти - извештај за крај школске године </a:t>
            </a:r>
            <a:endParaRPr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8" name="Google Shape;118;g2fbac010911_0_0"/>
          <p:cNvSpPr txBox="1"/>
          <p:nvPr>
            <p:ph idx="2" type="body"/>
          </p:nvPr>
        </p:nvSpPr>
        <p:spPr>
          <a:xfrm>
            <a:off x="4832400" y="1229975"/>
            <a:ext cx="3999900" cy="333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sr">
                <a:solidFill>
                  <a:schemeClr val="lt1"/>
                </a:solidFill>
              </a:rPr>
              <a:t>Активности ученика</a:t>
            </a:r>
            <a:endParaRPr>
              <a:solidFill>
                <a:schemeClr val="lt1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-"/>
            </a:pPr>
            <a:r>
              <a:rPr lang="sr">
                <a:solidFill>
                  <a:schemeClr val="lt1"/>
                </a:solidFill>
              </a:rPr>
              <a:t>укључивање у рад секције</a:t>
            </a:r>
            <a:endParaRPr>
              <a:solidFill>
                <a:schemeClr val="lt1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-"/>
            </a:pPr>
            <a:r>
              <a:rPr lang="sr">
                <a:solidFill>
                  <a:schemeClr val="lt1"/>
                </a:solidFill>
              </a:rPr>
              <a:t>подела и избор улога</a:t>
            </a:r>
            <a:endParaRPr>
              <a:solidFill>
                <a:schemeClr val="lt1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-"/>
            </a:pPr>
            <a:r>
              <a:rPr lang="sr">
                <a:solidFill>
                  <a:schemeClr val="lt1"/>
                </a:solidFill>
              </a:rPr>
              <a:t>креативно уређење штандова</a:t>
            </a:r>
            <a:endParaRPr>
              <a:solidFill>
                <a:schemeClr val="lt1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-"/>
            </a:pPr>
            <a:r>
              <a:rPr lang="sr">
                <a:solidFill>
                  <a:schemeClr val="lt1"/>
                </a:solidFill>
              </a:rPr>
              <a:t>припрема мотивационих порука подршке на часовима грађанског васпитања</a:t>
            </a:r>
            <a:endParaRPr>
              <a:solidFill>
                <a:schemeClr val="lt1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-"/>
            </a:pPr>
            <a:r>
              <a:rPr lang="sr">
                <a:solidFill>
                  <a:schemeClr val="lt1"/>
                </a:solidFill>
              </a:rPr>
              <a:t>креација ходајуће књиге утисака</a:t>
            </a:r>
            <a:endParaRPr>
              <a:solidFill>
                <a:schemeClr val="lt1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-"/>
            </a:pPr>
            <a:r>
              <a:rPr lang="sr">
                <a:solidFill>
                  <a:schemeClr val="lt1"/>
                </a:solidFill>
              </a:rPr>
              <a:t>дизајн мајица</a:t>
            </a:r>
            <a:endParaRPr>
              <a:solidFill>
                <a:schemeClr val="lt1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-"/>
            </a:pPr>
            <a:r>
              <a:rPr lang="sr">
                <a:solidFill>
                  <a:schemeClr val="lt1"/>
                </a:solidFill>
              </a:rPr>
              <a:t>медијација током Дана загрљаја</a:t>
            </a:r>
            <a:endParaRPr>
              <a:solidFill>
                <a:schemeClr val="lt1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-"/>
            </a:pPr>
            <a:r>
              <a:rPr lang="sr">
                <a:solidFill>
                  <a:schemeClr val="lt1"/>
                </a:solidFill>
              </a:rPr>
              <a:t>креирање презентације са резултатима</a:t>
            </a:r>
            <a:endParaRPr>
              <a:solidFill>
                <a:schemeClr val="lt1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-"/>
            </a:pPr>
            <a:r>
              <a:rPr lang="sr">
                <a:solidFill>
                  <a:schemeClr val="lt1"/>
                </a:solidFill>
              </a:rPr>
              <a:t>Приказ резултата на Ученичком парламенту, Савету родитеља и Наставничком већу</a:t>
            </a:r>
            <a:endParaRPr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3"/>
        </a:solidFill>
      </p:bgPr>
    </p:bg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5"/>
          <p:cNvSpPr txBox="1"/>
          <p:nvPr>
            <p:ph idx="1" type="body"/>
          </p:nvPr>
        </p:nvSpPr>
        <p:spPr>
          <a:xfrm>
            <a:off x="319500" y="556250"/>
            <a:ext cx="3254400" cy="4273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 fontScale="92500"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ct val="162162"/>
              <a:buNone/>
            </a:pPr>
            <a:r>
              <a:rPr b="1" lang="sr" sz="12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Први штанд:</a:t>
            </a:r>
            <a:r>
              <a:rPr lang="sr" sz="12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b="1" lang="sr" sz="12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„Безбедност ученика“</a:t>
            </a:r>
            <a:r>
              <a:rPr lang="sr" sz="12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- Ученици попуњавају упитник на штанду – задужено два медијатора – о безбедности у школи: </a:t>
            </a:r>
            <a:endParaRPr sz="12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299085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Times New Roman"/>
              <a:buChar char="-"/>
            </a:pPr>
            <a:r>
              <a:rPr lang="sr" sz="12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 два сата 76 ученика попунило је упитник</a:t>
            </a:r>
            <a:endParaRPr sz="12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299085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Times New Roman"/>
              <a:buChar char="-"/>
            </a:pPr>
            <a:r>
              <a:rPr lang="sr" sz="12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Узорак није занемарљив, предлог је да се након спроведених активности у школи на основу резултата упитник понови.</a:t>
            </a:r>
            <a:endParaRPr sz="12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299085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Times New Roman"/>
              <a:buChar char="-"/>
            </a:pPr>
            <a:r>
              <a:rPr lang="sr" sz="12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Прво питање - </a:t>
            </a:r>
            <a:r>
              <a:rPr b="1" lang="sr" sz="12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Да ли се осећаш безбедно у школи?</a:t>
            </a:r>
            <a:endParaRPr b="1" sz="12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299085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Times New Roman"/>
              <a:buChar char="-"/>
            </a:pPr>
            <a:r>
              <a:rPr lang="sr" sz="12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43 ученика одговорили су - да</a:t>
            </a:r>
            <a:endParaRPr sz="12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299085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Times New Roman"/>
              <a:buChar char="-"/>
            </a:pPr>
            <a:r>
              <a:rPr lang="sr" sz="12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33 ученика - не</a:t>
            </a:r>
            <a:endParaRPr sz="12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299085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Times New Roman"/>
              <a:buChar char="-"/>
            </a:pPr>
            <a:r>
              <a:rPr lang="sr" sz="12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 основу одговора јасно је да је неопходно предузети низ превентивних и интервентних активности у наредном периоду. Први корак - Наставничко веће, Ученички парламент и Савет родитеља - резултати истраживања, процена и предлог активности.</a:t>
            </a:r>
            <a:endParaRPr sz="12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ct val="108108"/>
              <a:buNone/>
            </a:pPr>
            <a:r>
              <a:t/>
            </a:r>
            <a:endParaRPr/>
          </a:p>
        </p:txBody>
      </p:sp>
      <p:pic>
        <p:nvPicPr>
          <p:cNvPr id="124" name="Google Shape;124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726300" y="556250"/>
            <a:ext cx="5006776" cy="4273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3"/>
        </a:solidFill>
      </p:bgPr>
    </p:bg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6"/>
          <p:cNvSpPr txBox="1"/>
          <p:nvPr>
            <p:ph idx="1" type="body"/>
          </p:nvPr>
        </p:nvSpPr>
        <p:spPr>
          <a:xfrm>
            <a:off x="319500" y="355500"/>
            <a:ext cx="3559200" cy="273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sr" sz="12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Друго питање:</a:t>
            </a:r>
            <a:r>
              <a:rPr b="1" lang="sr" sz="12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Означи места где је најугроженија безбедност у школи:</a:t>
            </a:r>
            <a:endParaRPr b="1" sz="12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04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imes New Roman"/>
              <a:buChar char="-"/>
            </a:pPr>
            <a:r>
              <a:rPr lang="sr" sz="12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28 ученика обележило је школски тоалет као место где је најугроженија безбедност.</a:t>
            </a:r>
            <a:endParaRPr sz="12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04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imes New Roman"/>
              <a:buChar char="-"/>
            </a:pPr>
            <a:r>
              <a:rPr lang="sr" sz="12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сала за физичко - 17 одговора</a:t>
            </a:r>
            <a:endParaRPr sz="12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04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imes New Roman"/>
              <a:buChar char="-"/>
            </a:pPr>
            <a:r>
              <a:rPr lang="sr" sz="12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школски ходници - 17 одговора</a:t>
            </a:r>
            <a:endParaRPr sz="12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04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imes New Roman"/>
              <a:buChar char="-"/>
            </a:pPr>
            <a:r>
              <a:rPr lang="sr" sz="12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учионице - 15 ученика</a:t>
            </a:r>
            <a:endParaRPr sz="12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04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imes New Roman"/>
              <a:buChar char="-"/>
            </a:pPr>
            <a:r>
              <a:rPr lang="sr" sz="12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ван школе и школског дворишта али такође да су угрожени од ученика из школе 15 ученика. </a:t>
            </a:r>
            <a:endParaRPr sz="12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04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imes New Roman"/>
              <a:buChar char="-"/>
            </a:pPr>
            <a:r>
              <a:rPr lang="sr" sz="12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школско двориште 14 ученика</a:t>
            </a:r>
            <a:endParaRPr sz="12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04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imes New Roman"/>
              <a:buChar char="-"/>
            </a:pPr>
            <a:r>
              <a:rPr lang="sr" sz="12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најмање у простору око школског игралишта  - 8 ученика</a:t>
            </a:r>
            <a:endParaRPr sz="12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2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30" name="Google Shape;130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878700" y="317675"/>
            <a:ext cx="4869901" cy="4386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1" name="Google Shape;131;p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82425" y="2828925"/>
            <a:ext cx="3108801" cy="1875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3"/>
        </a:solidFill>
      </p:bgPr>
    </p:bg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7"/>
          <p:cNvSpPr txBox="1"/>
          <p:nvPr>
            <p:ph idx="1" type="body"/>
          </p:nvPr>
        </p:nvSpPr>
        <p:spPr>
          <a:xfrm>
            <a:off x="250925" y="457200"/>
            <a:ext cx="3627600" cy="4379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800"/>
              <a:buNone/>
            </a:pPr>
            <a:r>
              <a:rPr lang="sr" sz="12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Треће питање:      </a:t>
            </a:r>
            <a:r>
              <a:rPr b="1" lang="sr" sz="12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Предложи како да решимо проблем:</a:t>
            </a:r>
            <a:endParaRPr b="1" sz="12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imes New Roman"/>
              <a:buChar char="-"/>
            </a:pPr>
            <a:r>
              <a:rPr lang="sr" sz="12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46 ученика обележило је школског полицајца као фигуру коју они виде као кључну у сузбијању насиља. </a:t>
            </a:r>
            <a:endParaRPr sz="12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imes New Roman"/>
              <a:buChar char="-"/>
            </a:pPr>
            <a:r>
              <a:rPr lang="sr" sz="12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Појачане васпитне мере као решење проблема означило је 18 ученика.</a:t>
            </a:r>
            <a:endParaRPr sz="12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imes New Roman"/>
              <a:buChar char="-"/>
            </a:pPr>
            <a:r>
              <a:rPr lang="sr" sz="12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догађаје као што је Дан загрљаја 14 ученика, а онда и сличне активности радионице (8), разне облике едукације (7), ваннаставне активности (7 ученика), појачана дежурства наставника (6)</a:t>
            </a:r>
            <a:endParaRPr sz="12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2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/>
          </a:p>
        </p:txBody>
      </p:sp>
      <p:pic>
        <p:nvPicPr>
          <p:cNvPr id="137" name="Google Shape;137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180075" y="457200"/>
            <a:ext cx="4662724" cy="4379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3"/>
        </a:solidFill>
      </p:bgPr>
    </p:bg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8"/>
          <p:cNvSpPr txBox="1"/>
          <p:nvPr>
            <p:ph idx="1" type="body"/>
          </p:nvPr>
        </p:nvSpPr>
        <p:spPr>
          <a:xfrm>
            <a:off x="228600" y="327575"/>
            <a:ext cx="3269100" cy="4389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sr" sz="12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Четврто питање:</a:t>
            </a:r>
            <a:r>
              <a:rPr lang="sr" sz="1200">
                <a:solidFill>
                  <a:schemeClr val="lt1"/>
                </a:solidFill>
              </a:rPr>
              <a:t> </a:t>
            </a:r>
            <a:r>
              <a:rPr b="1" lang="sr" sz="12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Када имаш проблем са насиљем коме се обратиш?</a:t>
            </a:r>
            <a:endParaRPr b="1" sz="12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04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imes New Roman"/>
              <a:buChar char="-"/>
            </a:pPr>
            <a:r>
              <a:rPr lang="sr" sz="12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37 ученика одговорило је никоме.</a:t>
            </a:r>
            <a:endParaRPr sz="12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04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imes New Roman"/>
              <a:buChar char="-"/>
            </a:pPr>
            <a:r>
              <a:rPr lang="sr" sz="12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12 најбољем другу</a:t>
            </a:r>
            <a:endParaRPr sz="12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04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imes New Roman"/>
              <a:buChar char="-"/>
            </a:pPr>
            <a:r>
              <a:rPr lang="sr" sz="12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10 неодређених одговора</a:t>
            </a:r>
            <a:endParaRPr sz="12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04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imes New Roman"/>
              <a:buChar char="-"/>
            </a:pPr>
            <a:r>
              <a:rPr lang="sr" sz="12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9 родитељима или брату/сестри</a:t>
            </a:r>
            <a:endParaRPr sz="12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04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imes New Roman"/>
              <a:buChar char="-"/>
            </a:pPr>
            <a:r>
              <a:rPr lang="sr" sz="12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9 ученика само није имало ниједну насилну ситуацију у школи од 76 ученика који су попунили упитник</a:t>
            </a:r>
            <a:endParaRPr sz="12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04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imes New Roman"/>
              <a:buChar char="-"/>
            </a:pPr>
            <a:r>
              <a:rPr lang="sr" sz="12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7 ученика би се обратило педагогу/психологу школе</a:t>
            </a:r>
            <a:endParaRPr sz="12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04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imes New Roman"/>
              <a:buChar char="-"/>
            </a:pPr>
            <a:r>
              <a:rPr lang="sr" sz="12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и само 4 ученика обратили би се одељенском старешини.</a:t>
            </a:r>
            <a:endParaRPr sz="12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43" name="Google Shape;143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604250" y="327675"/>
            <a:ext cx="4480575" cy="4389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Geometric">
  <a:themeElements>
    <a:clrScheme name="Geometric">
      <a:dk1>
        <a:srgbClr val="2A3990"/>
      </a:dk1>
      <a:lt1>
        <a:srgbClr val="FFFFFF"/>
      </a:lt1>
      <a:dk2>
        <a:srgbClr val="434343"/>
      </a:dk2>
      <a:lt2>
        <a:srgbClr val="999999"/>
      </a:lt2>
      <a:accent1>
        <a:srgbClr val="212D74"/>
      </a:accent1>
      <a:accent2>
        <a:srgbClr val="3949AB"/>
      </a:accent2>
      <a:accent3>
        <a:srgbClr val="9C254D"/>
      </a:accent3>
      <a:accent4>
        <a:srgbClr val="D23369"/>
      </a:accent4>
      <a:accent5>
        <a:srgbClr val="F06292"/>
      </a:accent5>
      <a:accent6>
        <a:srgbClr val="7890CD"/>
      </a:accent6>
      <a:hlink>
        <a:srgbClr val="F06292"/>
      </a:hlink>
      <a:folHlink>
        <a:srgbClr val="F0629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/>
</file>