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y="6858000" cx="9144000"/>
  <p:notesSz cx="7010400" cy="9296400"/>
  <p:embeddedFontLst>
    <p:embeddedFont>
      <p:font typeface="Book Antiqua"/>
      <p:regular r:id="rId20"/>
      <p:bold r:id="rId21"/>
      <p:italic r:id="rId22"/>
      <p:boldItalic r:id="rId23"/>
    </p:embeddedFont>
    <p:embeddedFont>
      <p:font typeface="Cambria Math"/>
      <p:regular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  <p:ext uri="GoogleSlidesCustomDataVersion2">
      <go:slidesCustomData xmlns:go="http://customooxmlschemas.google.com/" r:id="rId25" roundtripDataSignature="AMtx7mgusCrDcZQV8He+eVUGhkfBHkBIe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8E77B45-B31A-4455-8E98-D7EC6B5AC44A}">
  <a:tblStyle styleId="{58E77B45-B31A-4455-8E98-D7EC6B5AC44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9F9F9"/>
          </a:solidFill>
        </a:fill>
      </a:tcStyle>
    </a:wholeTbl>
    <a:band1H>
      <a:tcTxStyle/>
      <a:tcStyle>
        <a:fill>
          <a:solidFill>
            <a:srgbClr val="F2F2F2"/>
          </a:solidFill>
        </a:fill>
      </a:tcStyle>
    </a:band1H>
    <a:band2H>
      <a:tcTxStyle/>
    </a:band2H>
    <a:band1V>
      <a:tcTxStyle/>
      <a:tcStyle>
        <a:fill>
          <a:solidFill>
            <a:srgbClr val="F2F2F2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C21CF47E-7A95-4D73-9C0C-50FBE071F49C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928" orient="horz"/>
        <p:guide pos="2209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BookAntiqua-regular.fntdata"/><Relationship Id="rId22" Type="http://schemas.openxmlformats.org/officeDocument/2006/relationships/font" Target="fonts/BookAntiqua-italic.fntdata"/><Relationship Id="rId21" Type="http://schemas.openxmlformats.org/officeDocument/2006/relationships/font" Target="fonts/BookAntiqua-bold.fntdata"/><Relationship Id="rId24" Type="http://schemas.openxmlformats.org/officeDocument/2006/relationships/font" Target="fonts/CambriaMath-regular.fntdata"/><Relationship Id="rId23" Type="http://schemas.openxmlformats.org/officeDocument/2006/relationships/font" Target="fonts/BookAntiqua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5" Type="http://customschemas.google.com/relationships/presentationmetadata" Target="meta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38649" cy="46513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970134" y="0"/>
            <a:ext cx="3038648" cy="46513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rmAutofit/>
          </a:bodyPr>
          <a:lstStyle>
            <a:lvl1pPr indent="-228600" lvl="0" marL="4572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829675"/>
            <a:ext cx="3038649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sr-Cyrl-R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 txBox="1"/>
          <p:nvPr>
            <p:ph idx="12" type="sldNum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4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p5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5:notes"/>
          <p:cNvSpPr txBox="1"/>
          <p:nvPr>
            <p:ph idx="12" type="sldNum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6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6:notes"/>
          <p:cNvSpPr txBox="1"/>
          <p:nvPr>
            <p:ph idx="12" type="sldNum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7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8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9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p9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9:notes"/>
          <p:cNvSpPr txBox="1"/>
          <p:nvPr>
            <p:ph idx="12" type="sldNum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0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0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1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2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96" name="Google Shape;196;p12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2:notes"/>
          <p:cNvSpPr txBox="1"/>
          <p:nvPr>
            <p:ph idx="12" type="sldNum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3:notes"/>
          <p:cNvSpPr txBox="1"/>
          <p:nvPr>
            <p:ph idx="1" type="body"/>
          </p:nvPr>
        </p:nvSpPr>
        <p:spPr>
          <a:xfrm>
            <a:off x="701848" y="4416426"/>
            <a:ext cx="5608320" cy="4183063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3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0" name="Google Shape;30;p1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1" name="Google Shape;31;p1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2" name="Google Shape;32;p1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3" name="Google Shape;33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able" type="tbl">
  <p:cSld name="TABLE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/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A5A5A5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0" name="Google Shape;50;p2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1" name="Google Shape;51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3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6" name="Google Shape;66;p23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7" name="Google Shape;67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4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4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73" name="Google Shape;73;p24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4" name="Google Shape;74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5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6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6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6" name="Google Shape;86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13" name="Google Shape;13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14" name="Google Shape;14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"/>
          <p:cNvSpPr txBox="1"/>
          <p:nvPr>
            <p:ph type="ctrTitle"/>
          </p:nvPr>
        </p:nvSpPr>
        <p:spPr>
          <a:xfrm>
            <a:off x="1657350" y="1382913"/>
            <a:ext cx="5829300" cy="20460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1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sr-Cyrl-RS" sz="32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sr-Cyrl-RS" sz="32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sr-Cyrl-RS" sz="3200">
                <a:solidFill>
                  <a:srgbClr val="6E6E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600">
              <a:solidFill>
                <a:srgbClr val="00206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914400" y="1447802"/>
            <a:ext cx="7315200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sr-Cyrl-RS" sz="32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ПРОГРАМИ НАСТАВЕ И УЧЕЊА  </a:t>
            </a:r>
            <a:endParaRPr b="1" i="0" sz="32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sr-Cyrl-RS" sz="32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0" lang="sr-Cyrl-RS" sz="28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ОПШТЕ КАРАКТЕРИСТИКЕ -</a:t>
            </a:r>
            <a:endParaRPr b="0" i="0" sz="2800" u="none" cap="none" strike="noStrike">
              <a:solidFill>
                <a:schemeClr val="dk2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id="95" name="Google Shape;9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86150" y="3505200"/>
            <a:ext cx="2171700" cy="205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/>
          <p:nvPr>
            <p:ph type="title"/>
          </p:nvPr>
        </p:nvSpPr>
        <p:spPr>
          <a:xfrm>
            <a:off x="304800" y="685800"/>
            <a:ext cx="85344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1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b="1" lang="sr-Cyrl-RS" sz="32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sr-Cyrl-RS" sz="32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sr-Cyrl-RS" sz="31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ПРИСТУП УЧЕЊУ И ПОДУЧАВАЊУ</a:t>
            </a:r>
            <a:br>
              <a:rPr b="1" lang="sr-Cyrl-RS" sz="31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sr-Cyrl-RS" sz="31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3100"/>
          </a:p>
        </p:txBody>
      </p:sp>
      <p:sp>
        <p:nvSpPr>
          <p:cNvPr id="102" name="Google Shape;102;p2"/>
          <p:cNvSpPr txBox="1"/>
          <p:nvPr>
            <p:ph idx="1" type="body"/>
          </p:nvPr>
        </p:nvSpPr>
        <p:spPr>
          <a:xfrm>
            <a:off x="152400" y="1676400"/>
            <a:ext cx="8839200" cy="51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</a:pP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Стварање подстицајног окружења </a:t>
            </a:r>
            <a:r>
              <a:rPr b="1" lang="sr-Cyrl-RS" sz="20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 сваки ученик оствари своје потенцијале</a:t>
            </a:r>
            <a:r>
              <a:rPr b="1"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постиже се кроз: </a:t>
            </a:r>
            <a:endParaRPr/>
          </a:p>
          <a:p>
            <a:pPr indent="-342900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</a:pPr>
            <a:r>
              <a:rPr b="1"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разноврсне методе – </a:t>
            </a: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истраживачке, пројектне, партиципативне, кооперативне;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</a:pP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ослањање на снаге ученика, </a:t>
            </a:r>
            <a:r>
              <a:rPr b="1"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развој самопоштовања </a:t>
            </a: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компетентности;</a:t>
            </a:r>
            <a:endParaRPr/>
          </a:p>
          <a:p>
            <a:pPr indent="-342900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</a:pP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успостављање веза између животног </a:t>
            </a:r>
            <a:r>
              <a:rPr b="1"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искуства ученика </a:t>
            </a: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учења и примене наученог у свакодневном животу; 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</a:pP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уважавање </a:t>
            </a:r>
            <a:r>
              <a:rPr b="1"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индивидуалних карактеристика</a:t>
            </a: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ученика;</a:t>
            </a:r>
            <a:endParaRPr/>
          </a:p>
          <a:p>
            <a:pPr indent="-342900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</a:pP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неговање и подстицање </a:t>
            </a:r>
            <a:r>
              <a:rPr b="1"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критичког мишљења, креативности и иницијативе;</a:t>
            </a:r>
            <a:endParaRPr/>
          </a:p>
          <a:p>
            <a:pPr indent="-342900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</a:pP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постављање очекивања у </a:t>
            </a:r>
            <a:r>
              <a:rPr b="1"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зони наредног развоја;</a:t>
            </a:r>
            <a:endParaRPr/>
          </a:p>
          <a:p>
            <a:pPr indent="-342900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</a:pP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формирање </a:t>
            </a:r>
            <a:r>
              <a:rPr b="1"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система вредности </a:t>
            </a:r>
            <a:r>
              <a:rPr lang="sr-Cyrl-RS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као темеља позитивних односа са другима.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/>
          <p:nvPr>
            <p:ph type="title"/>
          </p:nvPr>
        </p:nvSpPr>
        <p:spPr>
          <a:xfrm>
            <a:off x="1314450" y="9527"/>
            <a:ext cx="6515100" cy="8286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br>
              <a:rPr lang="sr-Cyrl-RS" sz="28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РАЗЛИЧИТИ МОДЕЛИ РАЗВИЈАЊА ПРОГРАМА </a:t>
            </a:r>
            <a:br>
              <a:rPr b="1" lang="sr-Cyrl-RS" sz="28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2800"/>
          </a:p>
        </p:txBody>
      </p:sp>
      <p:sp>
        <p:nvSpPr>
          <p:cNvPr id="108" name="Google Shape;108;p3"/>
          <p:cNvSpPr txBox="1"/>
          <p:nvPr>
            <p:ph idx="1" type="body"/>
          </p:nvPr>
        </p:nvSpPr>
        <p:spPr>
          <a:xfrm>
            <a:off x="381000" y="1143000"/>
            <a:ext cx="83820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 ПРОГРАМИ У КОНТЕКСТУ </a:t>
            </a:r>
            <a:r>
              <a:rPr lang="sr-Cyrl-RS" sz="2400">
                <a:latin typeface="Times New Roman"/>
                <a:ea typeface="Times New Roman"/>
                <a:cs typeface="Times New Roman"/>
                <a:sym typeface="Times New Roman"/>
              </a:rPr>
              <a:t>– </a:t>
            </a:r>
            <a:r>
              <a:rPr b="1" lang="sr-Cyrl-R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програми које наставници развијају у контексту </a:t>
            </a:r>
            <a:r>
              <a:rPr lang="sr-Cyrl-RS" sz="2400">
                <a:latin typeface="Times New Roman"/>
                <a:ea typeface="Times New Roman"/>
                <a:cs typeface="Times New Roman"/>
                <a:sym typeface="Times New Roman"/>
              </a:rPr>
              <a:t>у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којем раде (отворени програми који дају само оквир и смернице)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ПРОГРАМИ ОРИЈЕНТИСАНИ НА НАСТАВНИЧКУ ПРАКСУ </a:t>
            </a:r>
            <a:r>
              <a:rPr lang="sr-Cyrl-RS" sz="2400">
                <a:latin typeface="Times New Roman"/>
                <a:ea typeface="Times New Roman"/>
                <a:cs typeface="Times New Roman"/>
                <a:sym typeface="Times New Roman"/>
              </a:rPr>
              <a:t>– </a:t>
            </a:r>
            <a:r>
              <a:rPr b="1" lang="sr-Cyrl-R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важан је и наставник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који процењује и промишља о свом раду/пракси (рефлексивни практичар)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</a:t>
            </a:r>
            <a:r>
              <a:rPr b="1" i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ПРОГРАМИ ОРИЈЕНТИСАНИ НА ПРОЦЕС УЧЕЊА</a:t>
            </a: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sr-Cyrl-RS" sz="2400">
                <a:latin typeface="Times New Roman"/>
                <a:ea typeface="Times New Roman"/>
                <a:cs typeface="Times New Roman"/>
                <a:sym typeface="Times New Roman"/>
              </a:rPr>
              <a:t>– </a:t>
            </a:r>
            <a:r>
              <a:rPr b="1" lang="sr-Cyrl-R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важан је и процес учења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кроз који пролазе ученици, а не само резултат. Хајде да видимо како деца уче и како се развија функционално знање насупрот учењу напамет за што бољи резултат на тестовима.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b="1" i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ПРОГРАМИ ОРИЈЕНТИСАНИ НА ИСХОДЕ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</a:t>
            </a:r>
            <a:r>
              <a:rPr b="1" lang="sr-Cyrl-R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важан је резултат који постиже ученик</a:t>
            </a:r>
            <a:r>
              <a:rPr lang="sr-Cyrl-RS" sz="2400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не обрада садржаја. Одједном су се ученици и наставници потпуно окренули резултатима учења, јер је преко њих почео да се мери и квалитет рада наставника.</a:t>
            </a:r>
            <a:endParaRPr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None/>
            </a:pPr>
            <a:r>
              <a:t/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ПРОГРАМИ ОРИЈЕНТИСАНИ НА САДРЖАЈЕ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наставник испоручује задате </a:t>
            </a:r>
            <a:r>
              <a:rPr b="1" lang="sr-Cyrl-R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садржаје</a:t>
            </a:r>
            <a:r>
              <a:rPr lang="sr-Cyrl-RS" sz="2400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ученици их усвајају.</a:t>
            </a:r>
            <a:endParaRPr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6E6E6E"/>
              </a:buClr>
              <a:buSzPct val="100000"/>
              <a:buFont typeface="Times New Roman"/>
              <a:buNone/>
            </a:pPr>
            <a:br>
              <a:rPr b="1" lang="sr-Cyrl-RS">
                <a:solidFill>
                  <a:srgbClr val="6E6E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sr-Cyrl-RS" sz="31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КАКВО НАМ УЧЕЊЕ ТРЕБА?</a:t>
            </a:r>
            <a:br>
              <a:rPr b="1" lang="sr-Cyrl-RS" sz="3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>
              <a:solidFill>
                <a:schemeClr val="dk2"/>
              </a:solidFill>
            </a:endParaRPr>
          </a:p>
        </p:txBody>
      </p:sp>
      <p:sp>
        <p:nvSpPr>
          <p:cNvPr id="114" name="Google Shape;114;p4"/>
          <p:cNvSpPr txBox="1"/>
          <p:nvPr>
            <p:ph idx="1" type="body"/>
          </p:nvPr>
        </p:nvSpPr>
        <p:spPr>
          <a:xfrm>
            <a:off x="457200" y="1295400"/>
            <a:ext cx="4040188" cy="762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None/>
            </a:pPr>
            <a:r>
              <a:rPr lang="sr-Cyrl-RS" sz="2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УЧЕЊЕ ЗА </a:t>
            </a:r>
            <a:endParaRPr/>
          </a:p>
          <a:p>
            <a:pPr indent="0" lvl="0" marL="0" rtl="0" algn="ctr">
              <a:spcBef>
                <a:spcPts val="440"/>
              </a:spcBef>
              <a:spcAft>
                <a:spcPts val="0"/>
              </a:spcAft>
              <a:buClr>
                <a:schemeClr val="dk2"/>
              </a:buClr>
              <a:buSzPts val="2200"/>
              <a:buNone/>
            </a:pPr>
            <a:r>
              <a:rPr lang="sr-Cyrl-RS" sz="2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ШКОЛУ/ОЦЕНУ</a:t>
            </a:r>
            <a:endParaRPr sz="2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5" name="Google Shape;115;p4"/>
          <p:cNvSpPr txBox="1"/>
          <p:nvPr>
            <p:ph idx="2" type="body"/>
          </p:nvPr>
        </p:nvSpPr>
        <p:spPr>
          <a:xfrm>
            <a:off x="457200" y="2209800"/>
            <a:ext cx="4040188" cy="3865563"/>
          </a:xfrm>
          <a:prstGeom prst="rect">
            <a:avLst/>
          </a:prstGeom>
          <a:solidFill>
            <a:srgbClr val="DBDBDB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Char char="•"/>
            </a:pPr>
            <a:r>
              <a:rPr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Знања се стичу у кратком временском периоду</a:t>
            </a:r>
            <a:endParaRPr/>
          </a:p>
          <a:p>
            <a:pPr indent="-2794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Char char="•"/>
            </a:pPr>
            <a:r>
              <a:rPr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Краткорочна су </a:t>
            </a:r>
            <a:endParaRPr/>
          </a:p>
          <a:p>
            <a:pPr indent="-2794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Char char="•"/>
            </a:pPr>
            <a:r>
              <a:rPr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Сама су себи сврха</a:t>
            </a:r>
            <a:endParaRPr/>
          </a:p>
          <a:p>
            <a:pPr indent="-2794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794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794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6" name="Google Shape;116;p4"/>
          <p:cNvSpPr txBox="1"/>
          <p:nvPr>
            <p:ph idx="3" type="body"/>
          </p:nvPr>
        </p:nvSpPr>
        <p:spPr>
          <a:xfrm>
            <a:off x="4708187" y="1295400"/>
            <a:ext cx="4040188" cy="762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25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lang="sr-Cyrl-RS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УЧЕЊЕ ЗА ФУНКЦИОНАЛНО ЗНАЊЕ</a:t>
            </a:r>
            <a:endParaRPr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7" name="Google Shape;117;p4"/>
          <p:cNvSpPr txBox="1"/>
          <p:nvPr>
            <p:ph idx="4" type="body"/>
          </p:nvPr>
        </p:nvSpPr>
        <p:spPr>
          <a:xfrm>
            <a:off x="4724400" y="2133600"/>
            <a:ext cx="4041775" cy="3941763"/>
          </a:xfrm>
          <a:prstGeom prst="rect">
            <a:avLst/>
          </a:prstGeom>
          <a:solidFill>
            <a:srgbClr val="DBDBDB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1" marL="393192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None/>
            </a:pPr>
            <a:r>
              <a:t/>
            </a:r>
            <a:endParaRPr/>
          </a:p>
          <a:p>
            <a:pPr indent="-457200" lvl="0" marL="566928" rtl="0" algn="l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Char char="•"/>
            </a:pPr>
            <a:r>
              <a:rPr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Знања се развијају  континуирано </a:t>
            </a:r>
            <a:endParaRPr/>
          </a:p>
          <a:p>
            <a:pPr indent="-279400" lvl="0" marL="566928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566928" rtl="0" algn="l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Char char="•"/>
            </a:pPr>
            <a:r>
              <a:rPr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Дуже трају</a:t>
            </a:r>
            <a:endParaRPr/>
          </a:p>
          <a:p>
            <a:pPr indent="-279400" lvl="0" marL="566928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566928" rtl="0" algn="l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Char char="•"/>
            </a:pPr>
            <a:r>
              <a:rPr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Видљива је њихова примена у свакодневном животу</a:t>
            </a:r>
            <a:endParaRPr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03632" lvl="0" marL="36576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/>
          </a:p>
        </p:txBody>
      </p:sp>
      <p:sp>
        <p:nvSpPr>
          <p:cNvPr id="118" name="Google Shape;118;p4"/>
          <p:cNvSpPr/>
          <p:nvPr/>
        </p:nvSpPr>
        <p:spPr>
          <a:xfrm>
            <a:off x="3886200" y="1219200"/>
            <a:ext cx="978408" cy="484632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A1A1A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"/>
          <p:cNvSpPr txBox="1"/>
          <p:nvPr>
            <p:ph type="title"/>
          </p:nvPr>
        </p:nvSpPr>
        <p:spPr>
          <a:xfrm>
            <a:off x="0" y="679698"/>
            <a:ext cx="9144000" cy="6919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1"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ПРОГРАМИ НАСТАВЕ И УЧЕЊА ОРИЈЕНТИСАНИ НА ПРОЦЕС И ИСХОДЕ </a:t>
            </a:r>
            <a:endParaRPr b="1" sz="2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" name="Google Shape;125;p5"/>
          <p:cNvSpPr/>
          <p:nvPr/>
        </p:nvSpPr>
        <p:spPr>
          <a:xfrm>
            <a:off x="381000" y="1828800"/>
            <a:ext cx="8458200" cy="46623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sr-Cyrl-RS" sz="2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Програми наставе и учења су оријентисани на процес и исходе учења </a:t>
            </a:r>
            <a:r>
              <a:rPr b="1" i="0" lang="sr-Cyrl-RS" sz="24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ради развијања функционалних знања</a:t>
            </a:r>
            <a:r>
              <a:rPr b="0" i="0" lang="sr-Cyrl-R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108585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6076B4"/>
              </a:buClr>
              <a:buSzPts val="2000"/>
              <a:buFont typeface="Arial"/>
              <a:buChar char="•"/>
            </a:pPr>
            <a:r>
              <a:rPr b="1" i="0" lang="sr-Cyrl-RS" sz="20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Исходи</a:t>
            </a:r>
            <a:r>
              <a:rPr b="0" i="0" lang="sr-Cyrl-R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sr-Cyrl-R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‒ очекивани резултати процеса учења; јасни и прецизни искази о томе шта ученик треба да зна, уради и вредносно процени по завршетку процеса учења. </a:t>
            </a:r>
            <a:endParaRPr b="0" i="0" sz="20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1" marL="74295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108585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6076B4"/>
              </a:buClr>
              <a:buSzPts val="2000"/>
              <a:buFont typeface="Arial"/>
              <a:buChar char="•"/>
            </a:pPr>
            <a:r>
              <a:rPr b="1" i="0" lang="sr-Cyrl-RS" sz="20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Процес учења </a:t>
            </a:r>
            <a:r>
              <a:rPr b="0" i="0" lang="sr-Cyrl-R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је усмерен на одабир стратегија учења и бригу о процесу кроз који пролази ученик током учења како би се остварили </a:t>
            </a:r>
            <a:r>
              <a:rPr b="1" i="0" lang="sr-Cyrl-R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исходи,</a:t>
            </a:r>
            <a:r>
              <a:rPr b="0" i="0" lang="sr-Cyrl-R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развиле </a:t>
            </a:r>
            <a:r>
              <a:rPr b="1" i="0" lang="sr-Cyrl-R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компетенције</a:t>
            </a:r>
            <a:r>
              <a:rPr b="0" i="0" lang="sr-Cyrl-R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достигли </a:t>
            </a:r>
            <a:r>
              <a:rPr b="1" i="0" lang="sr-Cyrl-R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стандарди.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"/>
          <p:cNvSpPr txBox="1"/>
          <p:nvPr>
            <p:ph idx="1" type="body"/>
          </p:nvPr>
        </p:nvSpPr>
        <p:spPr>
          <a:xfrm>
            <a:off x="457200" y="1371600"/>
            <a:ext cx="8229600" cy="50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None/>
            </a:pPr>
            <a:r>
              <a:rPr b="1" lang="sr-Cyrl-RS" sz="23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Уводна фраза</a:t>
            </a:r>
            <a:endParaRPr sz="23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600"/>
              <a:buNone/>
            </a:pPr>
            <a:r>
              <a:rPr i="1" lang="sr-Cyrl-RS" sz="1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завршетку разреда ученик ће бити у стању да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sz="1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300"/>
              <a:buNone/>
            </a:pPr>
            <a:r>
              <a:rPr b="1" lang="sr-Cyrl-RS" sz="23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Радња (активност)</a:t>
            </a:r>
            <a:endParaRPr sz="23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600"/>
              <a:buNone/>
            </a:pPr>
            <a:r>
              <a:rPr i="1" lang="sr-Cyrl-RS" sz="1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Користи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i="1" sz="1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300"/>
              <a:buNone/>
            </a:pPr>
            <a:r>
              <a:rPr b="1" lang="sr-Cyrl-RS" sz="23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Објекат</a:t>
            </a:r>
            <a:endParaRPr sz="23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600"/>
              <a:buNone/>
            </a:pPr>
            <a:r>
              <a:rPr i="1" lang="sr-Cyrl-RS" sz="1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доступну ИКТ и другу опрему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i="1" sz="1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300"/>
              <a:buNone/>
            </a:pPr>
            <a:r>
              <a:rPr b="1" lang="sr-Cyrl-RS" sz="23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Опис услова под којима се радња дешава</a:t>
            </a:r>
            <a:endParaRPr sz="23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600"/>
              <a:buNone/>
            </a:pPr>
            <a:r>
              <a:rPr i="1" lang="sr-Cyrl-RS" sz="1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истраживању, обради података и приказу резултата.</a:t>
            </a:r>
            <a:endParaRPr sz="1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2" name="Google Shape;132;p6"/>
          <p:cNvSpPr/>
          <p:nvPr/>
        </p:nvSpPr>
        <p:spPr>
          <a:xfrm>
            <a:off x="457200" y="675832"/>
            <a:ext cx="8492706" cy="5232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sr-Cyrl-R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ФОРМА ИСХОДА</a:t>
            </a:r>
            <a:endParaRPr sz="280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"/>
          <p:cNvSpPr txBox="1"/>
          <p:nvPr>
            <p:ph type="title"/>
          </p:nvPr>
        </p:nvSpPr>
        <p:spPr>
          <a:xfrm>
            <a:off x="1485900" y="685800"/>
            <a:ext cx="6172200" cy="731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ЗАШТО СУ ИСХОДИ ВАЖНИ?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38" name="Google Shape;138;p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Исходи </a:t>
            </a:r>
            <a:r>
              <a:rPr b="1" lang="sr-Cyrl-RS" sz="2600" u="sng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наставнику</a:t>
            </a: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омогућавају да:</a:t>
            </a:r>
            <a:endParaRPr sz="26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36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600" u="sng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rtl="0" algn="l">
              <a:spcBef>
                <a:spcPts val="364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прецизно формулише активности ученика током процеса учења</a:t>
            </a:r>
            <a:endParaRPr/>
          </a:p>
          <a:p>
            <a:pPr indent="-285750" lvl="1" marL="742950" rtl="0" algn="l">
              <a:spcBef>
                <a:spcPts val="364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прецизно формулише своје активности током процеса подучавања</a:t>
            </a:r>
            <a:endParaRPr/>
          </a:p>
          <a:p>
            <a:pPr indent="-285750" lvl="1" marL="742950" rtl="0" algn="l">
              <a:spcBef>
                <a:spcPts val="364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интердисциплинарни, међупредметни приступ планирању ради развијања функционалних знања, међупредметних компетенција и рационализације времена</a:t>
            </a:r>
            <a:endParaRPr/>
          </a:p>
          <a:p>
            <a:pPr indent="-285750" lvl="1" marL="742950" rtl="0" algn="l">
              <a:spcBef>
                <a:spcPts val="364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лакши избор наставних стратегија, метода и поступака, чиме се олакшава дидактичко-методичко креирање процеса поучавања и учења </a:t>
            </a:r>
            <a:endParaRPr/>
          </a:p>
          <a:p>
            <a:pPr indent="-285750" lvl="1" marL="742950" rtl="0" algn="l">
              <a:spcBef>
                <a:spcPts val="364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помери усмереност са реализације садржаја на промишљање о сопственом раду/пракси и уочавање начина како да га мења у сврху унапређивања учења</a:t>
            </a:r>
            <a:endParaRPr/>
          </a:p>
          <a:p>
            <a:pPr indent="-285750" lvl="1" marL="742950" rtl="0" algn="l">
              <a:spcBef>
                <a:spcPts val="364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ефикасно прати процес учења и подучавања </a:t>
            </a:r>
            <a:endParaRPr/>
          </a:p>
          <a:p>
            <a:pPr indent="-285750" lvl="1" marL="742950" rtl="0" algn="l">
              <a:spcBef>
                <a:spcPts val="364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објективније вреднује постигнућа ученика</a:t>
            </a:r>
            <a:endParaRPr/>
          </a:p>
          <a:p>
            <a:pPr indent="-170180" lvl="1" marL="742950" rtl="0" algn="l">
              <a:spcBef>
                <a:spcPts val="364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26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1" marL="457200" rtl="0" algn="l">
              <a:spcBef>
                <a:spcPts val="364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b="1" lang="sr-Cyrl-RS" sz="2600" u="sng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Ученику</a:t>
            </a:r>
            <a:r>
              <a:rPr lang="sr-Cyrl-RS" sz="2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дају јасну слику шта се од њега очекује и омогућавају му да прати сопствени напредак у учењу</a:t>
            </a:r>
            <a:endParaRPr/>
          </a:p>
          <a:p>
            <a:pPr indent="-200660" lvl="0" marL="342900" rtl="0" algn="l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"/>
          <p:cNvSpPr txBox="1"/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1"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КОМПЕТЕНЦИЈЕ</a:t>
            </a:r>
            <a:endParaRPr/>
          </a:p>
        </p:txBody>
      </p:sp>
      <p:sp>
        <p:nvSpPr>
          <p:cNvPr id="144" name="Google Shape;144;p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1" lang="sr-Cyrl-RS" sz="2400"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Компетенција</a:t>
            </a:r>
            <a:r>
              <a:rPr b="1" i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подразумева скуп </a:t>
            </a: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повезаних знања, вештина и ставова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које једној особи омогућавају да у датом контексту, у одређеној ситуацији, предузме одговарајућу активност и да ту активност обави ваљано, успешно и ефикасно.</a:t>
            </a:r>
            <a:endParaRPr/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sr-Cyrl-RS" sz="24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grpSp>
        <p:nvGrpSpPr>
          <p:cNvPr id="145" name="Google Shape;145;p8"/>
          <p:cNvGrpSpPr/>
          <p:nvPr/>
        </p:nvGrpSpPr>
        <p:grpSpPr>
          <a:xfrm>
            <a:off x="4566658" y="3609023"/>
            <a:ext cx="2769905" cy="2783072"/>
            <a:chOff x="262550" y="37147"/>
            <a:chExt cx="2769905" cy="2783072"/>
          </a:xfrm>
        </p:grpSpPr>
        <p:sp>
          <p:nvSpPr>
            <p:cNvPr id="146" name="Google Shape;146;p8"/>
            <p:cNvSpPr/>
            <p:nvPr/>
          </p:nvSpPr>
          <p:spPr>
            <a:xfrm>
              <a:off x="483350" y="204749"/>
              <a:ext cx="2400316" cy="2400316"/>
            </a:xfrm>
            <a:prstGeom prst="pie">
              <a:avLst>
                <a:gd fmla="val 16200000" name="adj1"/>
                <a:gd fmla="val 1800000" name="adj2"/>
              </a:avLst>
            </a:prstGeom>
            <a:solidFill>
              <a:schemeClr val="accen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8"/>
            <p:cNvSpPr txBox="1"/>
            <p:nvPr/>
          </p:nvSpPr>
          <p:spPr>
            <a:xfrm>
              <a:off x="1748374" y="713387"/>
              <a:ext cx="857256" cy="7143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050" lIns="19050" spcFirstLastPara="1" rIns="19050" wrap="square" tIns="190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500"/>
                <a:buFont typeface="Book Antiqua"/>
                <a:buNone/>
              </a:pPr>
              <a:r>
                <a:rPr lang="sr-Cyrl-RS" sz="1500">
                  <a:solidFill>
                    <a:schemeClr val="lt1"/>
                  </a:solidFill>
                  <a:latin typeface="Book Antiqua"/>
                  <a:ea typeface="Book Antiqua"/>
                  <a:cs typeface="Book Antiqua"/>
                  <a:sym typeface="Book Antiqua"/>
                </a:rPr>
                <a:t>вештине</a:t>
              </a:r>
              <a:endParaRPr sz="1500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endParaRPr>
            </a:p>
          </p:txBody>
        </p:sp>
        <p:sp>
          <p:nvSpPr>
            <p:cNvPr id="148" name="Google Shape;148;p8"/>
            <p:cNvSpPr/>
            <p:nvPr/>
          </p:nvSpPr>
          <p:spPr>
            <a:xfrm>
              <a:off x="460775" y="271464"/>
              <a:ext cx="2400316" cy="2400316"/>
            </a:xfrm>
            <a:prstGeom prst="pie">
              <a:avLst>
                <a:gd fmla="val 1800000" name="adj1"/>
                <a:gd fmla="val 9000000" name="adj2"/>
              </a:avLst>
            </a:prstGeom>
            <a:solidFill>
              <a:schemeClr val="accen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8"/>
            <p:cNvSpPr txBox="1"/>
            <p:nvPr/>
          </p:nvSpPr>
          <p:spPr>
            <a:xfrm>
              <a:off x="1032279" y="1828812"/>
              <a:ext cx="1285884" cy="6286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050" lIns="19050" spcFirstLastPara="1" rIns="19050" wrap="square" tIns="190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500"/>
                <a:buFont typeface="Lucida Sans"/>
                <a:buNone/>
              </a:pPr>
              <a:r>
                <a:rPr lang="sr-Cyrl-RS" sz="1500">
                  <a:solidFill>
                    <a:schemeClr val="lt1"/>
                  </a:solidFill>
                  <a:latin typeface="Lucida Sans"/>
                  <a:ea typeface="Lucida Sans"/>
                  <a:cs typeface="Lucida Sans"/>
                  <a:sym typeface="Lucida Sans"/>
                </a:rPr>
                <a:t>ставови</a:t>
              </a:r>
              <a:endParaRPr sz="15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150" name="Google Shape;150;p8"/>
            <p:cNvSpPr/>
            <p:nvPr/>
          </p:nvSpPr>
          <p:spPr>
            <a:xfrm>
              <a:off x="411340" y="185738"/>
              <a:ext cx="2400316" cy="2400316"/>
            </a:xfrm>
            <a:prstGeom prst="pie">
              <a:avLst>
                <a:gd fmla="val 9000000" name="adj1"/>
                <a:gd fmla="val 16200000" name="adj2"/>
              </a:avLst>
            </a:prstGeom>
            <a:solidFill>
              <a:schemeClr val="accen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8"/>
            <p:cNvSpPr txBox="1"/>
            <p:nvPr/>
          </p:nvSpPr>
          <p:spPr>
            <a:xfrm>
              <a:off x="689376" y="694377"/>
              <a:ext cx="857256" cy="7143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050" lIns="19050" spcFirstLastPara="1" rIns="19050" wrap="square" tIns="190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500"/>
                <a:buFont typeface="Book Antiqua"/>
                <a:buNone/>
              </a:pPr>
              <a:r>
                <a:rPr lang="sr-Cyrl-RS" sz="1500">
                  <a:solidFill>
                    <a:schemeClr val="lt1"/>
                  </a:solidFill>
                  <a:latin typeface="Book Antiqua"/>
                  <a:ea typeface="Book Antiqua"/>
                  <a:cs typeface="Book Antiqua"/>
                  <a:sym typeface="Book Antiqua"/>
                </a:rPr>
                <a:t>знање</a:t>
              </a:r>
              <a:endParaRPr sz="1500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endParaRPr>
            </a:p>
          </p:txBody>
        </p:sp>
        <p:sp>
          <p:nvSpPr>
            <p:cNvPr id="152" name="Google Shape;152;p8"/>
            <p:cNvSpPr/>
            <p:nvPr/>
          </p:nvSpPr>
          <p:spPr>
            <a:xfrm>
              <a:off x="334957" y="56158"/>
              <a:ext cx="2697498" cy="2697498"/>
            </a:xfrm>
            <a:custGeom>
              <a:rect b="b" l="l" r="r" t="t"/>
              <a:pathLst>
                <a:path extrusionOk="0" h="120000" w="120000">
                  <a:moveTo>
                    <a:pt x="59991" y="4067"/>
                  </a:moveTo>
                  <a:cubicBezTo>
                    <a:pt x="79078" y="4064"/>
                    <a:pt x="96849" y="13795"/>
                    <a:pt x="107129" y="29878"/>
                  </a:cubicBezTo>
                  <a:cubicBezTo>
                    <a:pt x="117408" y="45960"/>
                    <a:pt x="118776" y="66175"/>
                    <a:pt x="110758" y="83496"/>
                  </a:cubicBezTo>
                  <a:lnTo>
                    <a:pt x="114269" y="85523"/>
                  </a:lnTo>
                  <a:lnTo>
                    <a:pt x="105797" y="86441"/>
                  </a:lnTo>
                  <a:lnTo>
                    <a:pt x="101940" y="78405"/>
                  </a:lnTo>
                  <a:lnTo>
                    <a:pt x="105449" y="80431"/>
                  </a:lnTo>
                  <a:cubicBezTo>
                    <a:pt x="112382" y="65011"/>
                    <a:pt x="111022" y="47127"/>
                    <a:pt x="101838" y="32932"/>
                  </a:cubicBezTo>
                  <a:cubicBezTo>
                    <a:pt x="92654" y="18737"/>
                    <a:pt x="76899" y="10167"/>
                    <a:pt x="59992" y="10169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8"/>
            <p:cNvSpPr/>
            <p:nvPr/>
          </p:nvSpPr>
          <p:spPr>
            <a:xfrm>
              <a:off x="312184" y="122721"/>
              <a:ext cx="2697498" cy="2697498"/>
            </a:xfrm>
            <a:custGeom>
              <a:rect b="b" l="l" r="r" t="t"/>
              <a:pathLst>
                <a:path extrusionOk="0" h="120000" w="120000">
                  <a:moveTo>
                    <a:pt x="108435" y="87973"/>
                  </a:moveTo>
                  <a:cubicBezTo>
                    <a:pt x="98891" y="104498"/>
                    <a:pt x="81581" y="115017"/>
                    <a:pt x="62518" y="115876"/>
                  </a:cubicBezTo>
                  <a:cubicBezTo>
                    <a:pt x="43454" y="116735"/>
                    <a:pt x="25269" y="107816"/>
                    <a:pt x="14277" y="92216"/>
                  </a:cubicBezTo>
                  <a:lnTo>
                    <a:pt x="10766" y="94244"/>
                  </a:lnTo>
                  <a:lnTo>
                    <a:pt x="14207" y="86447"/>
                  </a:lnTo>
                  <a:lnTo>
                    <a:pt x="23095" y="87124"/>
                  </a:lnTo>
                  <a:lnTo>
                    <a:pt x="19585" y="89151"/>
                  </a:lnTo>
                  <a:cubicBezTo>
                    <a:pt x="29474" y="102860"/>
                    <a:pt x="45637" y="110621"/>
                    <a:pt x="62519" y="109767"/>
                  </a:cubicBezTo>
                  <a:cubicBezTo>
                    <a:pt x="79400" y="108913"/>
                    <a:pt x="94697" y="99559"/>
                    <a:pt x="103151" y="84922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8"/>
            <p:cNvSpPr/>
            <p:nvPr/>
          </p:nvSpPr>
          <p:spPr>
            <a:xfrm>
              <a:off x="262550" y="37147"/>
              <a:ext cx="2697498" cy="2697498"/>
            </a:xfrm>
            <a:custGeom>
              <a:rect b="b" l="l" r="r" t="t"/>
              <a:pathLst>
                <a:path extrusionOk="0" h="120000" w="120000">
                  <a:moveTo>
                    <a:pt x="11561" y="87966"/>
                  </a:moveTo>
                  <a:cubicBezTo>
                    <a:pt x="2017" y="71436"/>
                    <a:pt x="1562" y="51181"/>
                    <a:pt x="10353" y="34238"/>
                  </a:cubicBezTo>
                  <a:cubicBezTo>
                    <a:pt x="19144" y="17296"/>
                    <a:pt x="35968" y="6007"/>
                    <a:pt x="54979" y="4293"/>
                  </a:cubicBezTo>
                  <a:lnTo>
                    <a:pt x="54979" y="239"/>
                  </a:lnTo>
                  <a:lnTo>
                    <a:pt x="60009" y="7118"/>
                  </a:lnTo>
                  <a:lnTo>
                    <a:pt x="54977" y="14476"/>
                  </a:lnTo>
                  <a:lnTo>
                    <a:pt x="54978" y="10423"/>
                  </a:lnTo>
                  <a:cubicBezTo>
                    <a:pt x="38157" y="12127"/>
                    <a:pt x="23347" y="22244"/>
                    <a:pt x="15643" y="37294"/>
                  </a:cubicBezTo>
                  <a:cubicBezTo>
                    <a:pt x="7939" y="52344"/>
                    <a:pt x="8392" y="70273"/>
                    <a:pt x="16845" y="84915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9"/>
          <p:cNvSpPr txBox="1"/>
          <p:nvPr>
            <p:ph idx="1" type="body"/>
          </p:nvPr>
        </p:nvSpPr>
        <p:spPr>
          <a:xfrm>
            <a:off x="228600" y="990600"/>
            <a:ext cx="8458200" cy="5135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109728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ОДНОС ИСХОДА, КОМПЕТЕНЦИЈА И СТАНДАРДА</a:t>
            </a:r>
            <a:endParaRPr/>
          </a:p>
          <a:p>
            <a:pPr indent="0" lvl="0" marL="109728" marR="0" rtl="0" algn="ctr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9728" rtl="0" algn="l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Исходи: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очекивани резултати учења</a:t>
            </a:r>
            <a:endParaRPr/>
          </a:p>
          <a:p>
            <a:pPr indent="0" lvl="0" marL="109728" rtl="0" algn="l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Компетенције: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активна примена наученог</a:t>
            </a:r>
            <a:endParaRPr/>
          </a:p>
          <a:p>
            <a:pPr indent="0" lvl="0" marL="109728" rtl="0" algn="l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Стандарди: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мера остварености исхода, </a:t>
            </a:r>
            <a:b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развијености компетенција </a:t>
            </a:r>
            <a:endParaRPr sz="2400">
              <a:solidFill>
                <a:schemeClr val="dk2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  <a:p>
            <a:pPr indent="-139700" lvl="0" marL="34290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id="161" name="Google Shape;161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00800" y="2000240"/>
            <a:ext cx="2133600" cy="226696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9"/>
          <p:cNvSpPr/>
          <p:nvPr/>
        </p:nvSpPr>
        <p:spPr>
          <a:xfrm>
            <a:off x="533400" y="3583936"/>
            <a:ext cx="7315200" cy="23221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10972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ucida Sans"/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972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ucida Sans"/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972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ucida Sans"/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9728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Kомпетенције омогућавају појединцу да активно и ефикасно делује у новим, непознатим ситуацијама односно да решава проблеме.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Google Shape;167;p10"/>
          <p:cNvGrpSpPr/>
          <p:nvPr/>
        </p:nvGrpSpPr>
        <p:grpSpPr>
          <a:xfrm>
            <a:off x="231325" y="1979218"/>
            <a:ext cx="7957953" cy="3152787"/>
            <a:chOff x="2724" y="760018"/>
            <a:chExt cx="7957953" cy="3152787"/>
          </a:xfrm>
        </p:grpSpPr>
        <p:sp>
          <p:nvSpPr>
            <p:cNvPr id="168" name="Google Shape;168;p10"/>
            <p:cNvSpPr/>
            <p:nvPr/>
          </p:nvSpPr>
          <p:spPr>
            <a:xfrm rot="5400000">
              <a:off x="370419" y="1903732"/>
              <a:ext cx="1107550" cy="1842939"/>
            </a:xfrm>
            <a:prstGeom prst="corner">
              <a:avLst>
                <a:gd fmla="val 16120" name="adj1"/>
                <a:gd fmla="val 16110" name="adj2"/>
              </a:avLst>
            </a:prstGeom>
            <a:gradFill>
              <a:gsLst>
                <a:gs pos="0">
                  <a:srgbClr val="A2A2A2"/>
                </a:gs>
                <a:gs pos="80000">
                  <a:srgbClr val="D5D5D5"/>
                </a:gs>
                <a:gs pos="100000">
                  <a:srgbClr val="D6D6D6"/>
                </a:gs>
              </a:gsLst>
              <a:lin ang="16200000" scaled="0"/>
            </a:gra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300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" name="Google Shape;169;p10"/>
            <p:cNvSpPr/>
            <p:nvPr/>
          </p:nvSpPr>
          <p:spPr>
            <a:xfrm>
              <a:off x="185542" y="2454373"/>
              <a:ext cx="1663816" cy="14584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" name="Google Shape;170;p10"/>
            <p:cNvSpPr txBox="1"/>
            <p:nvPr/>
          </p:nvSpPr>
          <p:spPr>
            <a:xfrm>
              <a:off x="185542" y="2454373"/>
              <a:ext cx="1663816" cy="14584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6200" lIns="76200" spcFirstLastPara="1" rIns="76200" wrap="square" tIns="76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lang="sr-Cyrl-RS" sz="2000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5. разред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lang="sr-Cyrl-RS" sz="2000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ИСХОДИ</a:t>
              </a:r>
              <a:endParaRPr b="1" sz="20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71" name="Google Shape;171;p10"/>
            <p:cNvSpPr/>
            <p:nvPr/>
          </p:nvSpPr>
          <p:spPr>
            <a:xfrm>
              <a:off x="1535430" y="1768052"/>
              <a:ext cx="313927" cy="313927"/>
            </a:xfrm>
            <a:prstGeom prst="triangle">
              <a:avLst>
                <a:gd fmla="val 100000" name="adj"/>
              </a:avLst>
            </a:prstGeom>
            <a:gradFill>
              <a:gsLst>
                <a:gs pos="0">
                  <a:srgbClr val="A2A2A2"/>
                </a:gs>
                <a:gs pos="80000">
                  <a:srgbClr val="D5D5D5"/>
                </a:gs>
                <a:gs pos="100000">
                  <a:srgbClr val="D6D6D6"/>
                </a:gs>
              </a:gsLst>
              <a:lin ang="16200000" scaled="0"/>
            </a:gra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300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" name="Google Shape;172;p10"/>
            <p:cNvSpPr/>
            <p:nvPr/>
          </p:nvSpPr>
          <p:spPr>
            <a:xfrm rot="5400000">
              <a:off x="2407255" y="1399714"/>
              <a:ext cx="1107550" cy="1842939"/>
            </a:xfrm>
            <a:prstGeom prst="corner">
              <a:avLst>
                <a:gd fmla="val 16120" name="adj1"/>
                <a:gd fmla="val 16110" name="adj2"/>
              </a:avLst>
            </a:prstGeom>
            <a:gradFill>
              <a:gsLst>
                <a:gs pos="0">
                  <a:srgbClr val="A2A2A2"/>
                </a:gs>
                <a:gs pos="80000">
                  <a:srgbClr val="D5D5D5"/>
                </a:gs>
                <a:gs pos="100000">
                  <a:srgbClr val="D6D6D6"/>
                </a:gs>
              </a:gsLst>
              <a:lin ang="16200000" scaled="0"/>
            </a:gra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300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" name="Google Shape;173;p10"/>
            <p:cNvSpPr/>
            <p:nvPr/>
          </p:nvSpPr>
          <p:spPr>
            <a:xfrm>
              <a:off x="2222378" y="1950356"/>
              <a:ext cx="1663816" cy="14584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" name="Google Shape;174;p10"/>
            <p:cNvSpPr txBox="1"/>
            <p:nvPr/>
          </p:nvSpPr>
          <p:spPr>
            <a:xfrm>
              <a:off x="2222378" y="1950356"/>
              <a:ext cx="1663816" cy="14584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6200" lIns="76200" spcFirstLastPara="1" rIns="76200" wrap="square" tIns="76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lang="sr-Cyrl-RS" sz="2000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6. разред</a:t>
              </a:r>
              <a:endParaRPr sz="20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lang="sr-Cyrl-RS" sz="2000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ИСХОДИ</a:t>
              </a:r>
              <a:endParaRPr b="1" sz="20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75" name="Google Shape;175;p10"/>
            <p:cNvSpPr/>
            <p:nvPr/>
          </p:nvSpPr>
          <p:spPr>
            <a:xfrm>
              <a:off x="3572266" y="1264035"/>
              <a:ext cx="313927" cy="313927"/>
            </a:xfrm>
            <a:prstGeom prst="triangle">
              <a:avLst>
                <a:gd fmla="val 100000" name="adj"/>
              </a:avLst>
            </a:prstGeom>
            <a:gradFill>
              <a:gsLst>
                <a:gs pos="0">
                  <a:srgbClr val="A2A2A2"/>
                </a:gs>
                <a:gs pos="80000">
                  <a:srgbClr val="D5D5D5"/>
                </a:gs>
                <a:gs pos="100000">
                  <a:srgbClr val="D6D6D6"/>
                </a:gs>
              </a:gsLst>
              <a:lin ang="16200000" scaled="0"/>
            </a:gra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300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" name="Google Shape;176;p10"/>
            <p:cNvSpPr/>
            <p:nvPr/>
          </p:nvSpPr>
          <p:spPr>
            <a:xfrm rot="5400000">
              <a:off x="4444092" y="895697"/>
              <a:ext cx="1107550" cy="1842939"/>
            </a:xfrm>
            <a:prstGeom prst="corner">
              <a:avLst>
                <a:gd fmla="val 16120" name="adj1"/>
                <a:gd fmla="val 16110" name="adj2"/>
              </a:avLst>
            </a:prstGeom>
            <a:gradFill>
              <a:gsLst>
                <a:gs pos="0">
                  <a:srgbClr val="A2A2A2"/>
                </a:gs>
                <a:gs pos="80000">
                  <a:srgbClr val="D5D5D5"/>
                </a:gs>
                <a:gs pos="100000">
                  <a:srgbClr val="D6D6D6"/>
                </a:gs>
              </a:gsLst>
              <a:lin ang="16200000" scaled="0"/>
            </a:gra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300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" name="Google Shape;177;p10"/>
            <p:cNvSpPr/>
            <p:nvPr/>
          </p:nvSpPr>
          <p:spPr>
            <a:xfrm>
              <a:off x="4259214" y="1446339"/>
              <a:ext cx="1663816" cy="14584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" name="Google Shape;178;p10"/>
            <p:cNvSpPr txBox="1"/>
            <p:nvPr/>
          </p:nvSpPr>
          <p:spPr>
            <a:xfrm>
              <a:off x="4259214" y="1446339"/>
              <a:ext cx="1663816" cy="14584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6200" lIns="76200" spcFirstLastPara="1" rIns="76200" wrap="square" tIns="76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lang="sr-Cyrl-RS" sz="2000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7. разред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lang="sr-Cyrl-RS" sz="2000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ИСХОДИ</a:t>
              </a:r>
              <a:endParaRPr b="1" sz="20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79" name="Google Shape;179;p10"/>
            <p:cNvSpPr/>
            <p:nvPr/>
          </p:nvSpPr>
          <p:spPr>
            <a:xfrm>
              <a:off x="5609102" y="760018"/>
              <a:ext cx="313927" cy="313927"/>
            </a:xfrm>
            <a:prstGeom prst="triangle">
              <a:avLst>
                <a:gd fmla="val 100000" name="adj"/>
              </a:avLst>
            </a:prstGeom>
            <a:gradFill>
              <a:gsLst>
                <a:gs pos="0">
                  <a:srgbClr val="A2A2A2"/>
                </a:gs>
                <a:gs pos="80000">
                  <a:srgbClr val="D5D5D5"/>
                </a:gs>
                <a:gs pos="100000">
                  <a:srgbClr val="D6D6D6"/>
                </a:gs>
              </a:gsLst>
              <a:lin ang="16200000" scaled="0"/>
            </a:gra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300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" name="Google Shape;180;p10"/>
            <p:cNvSpPr/>
            <p:nvPr/>
          </p:nvSpPr>
          <p:spPr>
            <a:xfrm rot="5400000">
              <a:off x="6508464" y="390869"/>
              <a:ext cx="1054100" cy="1844561"/>
            </a:xfrm>
            <a:prstGeom prst="corner">
              <a:avLst>
                <a:gd fmla="val 16120" name="adj1"/>
                <a:gd fmla="val 16110" name="adj2"/>
              </a:avLst>
            </a:prstGeom>
            <a:gradFill>
              <a:gsLst>
                <a:gs pos="0">
                  <a:srgbClr val="A2A2A2"/>
                </a:gs>
                <a:gs pos="80000">
                  <a:srgbClr val="D5D5D5"/>
                </a:gs>
                <a:gs pos="100000">
                  <a:srgbClr val="D6D6D6"/>
                </a:gs>
              </a:gsLst>
              <a:lin ang="16200000" scaled="0"/>
            </a:gra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300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" name="Google Shape;181;p10"/>
            <p:cNvSpPr/>
            <p:nvPr/>
          </p:nvSpPr>
          <p:spPr>
            <a:xfrm>
              <a:off x="6296861" y="942322"/>
              <a:ext cx="1663816" cy="14584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10"/>
            <p:cNvSpPr txBox="1"/>
            <p:nvPr/>
          </p:nvSpPr>
          <p:spPr>
            <a:xfrm>
              <a:off x="6296861" y="942322"/>
              <a:ext cx="1663816" cy="14584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6200" lIns="76200" spcFirstLastPara="1" rIns="76200" wrap="square" tIns="76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lang="sr-Cyrl-RS" sz="2000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8. разред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lang="sr-Cyrl-RS" sz="2000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ИСХОДИ</a:t>
              </a:r>
              <a:endParaRPr b="1" sz="20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grpSp>
        <p:nvGrpSpPr>
          <p:cNvPr id="183" name="Google Shape;183;p10"/>
          <p:cNvGrpSpPr/>
          <p:nvPr/>
        </p:nvGrpSpPr>
        <p:grpSpPr>
          <a:xfrm>
            <a:off x="74026" y="514189"/>
            <a:ext cx="8650298" cy="2852290"/>
            <a:chOff x="304800" y="2727444"/>
            <a:chExt cx="8650298" cy="2852290"/>
          </a:xfrm>
        </p:grpSpPr>
        <p:sp>
          <p:nvSpPr>
            <p:cNvPr id="184" name="Google Shape;184;p10"/>
            <p:cNvSpPr txBox="1"/>
            <p:nvPr/>
          </p:nvSpPr>
          <p:spPr>
            <a:xfrm rot="-840863">
              <a:off x="295835" y="3768869"/>
              <a:ext cx="869550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sr-Cyrl-RS" sz="4400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К  О  М  П  Е  Т  Е  Н  Ц  И  Ј  Е</a:t>
              </a:r>
              <a:endParaRPr b="1" sz="4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185" name="Google Shape;185;p10"/>
            <p:cNvCxnSpPr/>
            <p:nvPr/>
          </p:nvCxnSpPr>
          <p:spPr>
            <a:xfrm flipH="1" rot="10800000">
              <a:off x="304800" y="2743200"/>
              <a:ext cx="8467898" cy="2057400"/>
            </a:xfrm>
            <a:prstGeom prst="straightConnector1">
              <a:avLst/>
            </a:prstGeom>
            <a:noFill/>
            <a:ln cap="flat" cmpd="sng" w="57150">
              <a:solidFill>
                <a:srgbClr val="FF0000"/>
              </a:solidFill>
              <a:prstDash val="solid"/>
              <a:round/>
              <a:headEnd len="sm" w="sm" type="none"/>
              <a:tailEnd len="med" w="med" type="stealth"/>
            </a:ln>
          </p:spPr>
        </p:cxnSp>
      </p:grpSp>
      <p:cxnSp>
        <p:nvCxnSpPr>
          <p:cNvPr id="186" name="Google Shape;186;p10"/>
          <p:cNvCxnSpPr/>
          <p:nvPr/>
        </p:nvCxnSpPr>
        <p:spPr>
          <a:xfrm flipH="1" rot="10800000">
            <a:off x="399332" y="4448175"/>
            <a:ext cx="7779185" cy="76200"/>
          </a:xfrm>
          <a:prstGeom prst="straightConnector1">
            <a:avLst/>
          </a:prstGeom>
          <a:noFill/>
          <a:ln cap="flat" cmpd="sng" w="9525">
            <a:solidFill>
              <a:srgbClr val="D7D7D7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7" name="Google Shape;187;p10"/>
          <p:cNvSpPr/>
          <p:nvPr/>
        </p:nvSpPr>
        <p:spPr>
          <a:xfrm>
            <a:off x="8179467" y="1930809"/>
            <a:ext cx="544857" cy="2517366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A1A1A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FFFFFF"/>
              </a:solidFill>
              <a:latin typeface="Lucida Sans"/>
              <a:ea typeface="Lucida Sans"/>
              <a:cs typeface="Lucida Sans"/>
              <a:sym typeface="Lucida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b="1" lang="sr-Cyrl-RS" sz="40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КОМПЕТЕНЦИЈЕ</a:t>
            </a:r>
            <a:endParaRPr b="1" sz="40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1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•"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Кључне компетенције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целоживотно учење (</a:t>
            </a:r>
            <a:r>
              <a:rPr i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Закон о основама система образовања и васпитања, члан 11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b="1" i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1" sz="24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b="1" i="1" sz="24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Char char="•"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Опште међупредметне компетенције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i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Закон о основама система образовања и васпитања, члан 12)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i="1" sz="24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Char char="•"/>
            </a:pPr>
            <a:r>
              <a:rPr b="1"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Предметне компетенције </a:t>
            </a:r>
            <a:r>
              <a:rPr lang="sr-Cyrl-R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(oпште и специфичне)</a:t>
            </a:r>
            <a:endParaRPr>
              <a:solidFill>
                <a:srgbClr val="00B05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9" name="Google Shape;199;p12"/>
          <p:cNvGraphicFramePr/>
          <p:nvPr/>
        </p:nvGraphicFramePr>
        <p:xfrm>
          <a:off x="0" y="3753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{58E77B45-B31A-4455-8E98-D7EC6B5AC44A}</a:tableStyleId>
              </a:tblPr>
              <a:tblGrid>
                <a:gridCol w="9145125"/>
              </a:tblGrid>
              <a:tr h="6678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E6E6E"/>
                        </a:buClr>
                        <a:buSzPts val="3000"/>
                        <a:buFont typeface="Times New Roman"/>
                        <a:buNone/>
                      </a:pPr>
                      <a:r>
                        <a:rPr b="1" lang="sr-Cyrl-RS" sz="3000" u="none" cap="none" strike="noStrike">
                          <a:solidFill>
                            <a:srgbClr val="6E6E6E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СТРУКТУРА ПРОГРАМА СВИХ ПРЕДМЕТА</a:t>
                      </a:r>
                      <a:endParaRPr sz="3000" u="none" cap="none" strike="noStrike"/>
                    </a:p>
                  </a:txBody>
                  <a:tcPr marT="45725" marB="45725" marR="91450" marL="91450"/>
                </a:tc>
              </a:tr>
              <a:tr h="1506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Calibri"/>
                        <a:buNone/>
                      </a:pPr>
                      <a:r>
                        <a:rPr b="1" lang="sr-Cyrl-RS" sz="1800" u="none" cap="none" strike="noStrike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ПРОГРАМИ ОРИЈЕНТИСАНИ НА ИСХОДЕ И ПРОЦЕС УЧЕЊА </a:t>
                      </a:r>
                      <a:endParaRPr b="1" sz="1400" u="none" cap="none" strike="noStrike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-285750" lvl="0" marL="285750" marR="0" rtl="0" algn="l"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2000"/>
                        <a:buFont typeface="Courier New"/>
                        <a:buChar char="o"/>
                      </a:pPr>
                      <a:r>
                        <a:rPr lang="sr-Cyrl-RS" sz="2000" u="none" cap="none" strike="noStrike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опште карактеристике програма 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Courier New"/>
                        <a:buChar char="o"/>
                      </a:pPr>
                      <a:r>
                        <a:rPr lang="sr-Cyrl-RS" sz="2000" u="none" cap="none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препоруке за планирање 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Courier New"/>
                        <a:buChar char="o"/>
                      </a:pPr>
                      <a:r>
                        <a:rPr lang="sr-Cyrl-RS" sz="2000" u="none" cap="none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препоруке за праћење и вредновање</a:t>
                      </a:r>
                      <a:endParaRPr sz="2000" u="none" cap="none" strike="noStrike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  <a:tr h="4860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sr-Cyrl-RS" sz="2000" u="none" cap="none" strike="noStrike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Циљ учења предмета  </a:t>
                      </a:r>
                      <a:r>
                        <a:rPr i="0" lang="sr-Cyrl-RS" sz="2000" u="none" cap="none" strike="noStrike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–  дефинисан је за циклус/ниво образовања.</a:t>
                      </a:r>
                      <a:endParaRPr i="0" sz="2000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  <a:tr h="5443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Исходи</a:t>
                      </a:r>
                      <a:r>
                        <a:rPr i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r>
                        <a:rPr b="1" i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учења</a:t>
                      </a:r>
                      <a:r>
                        <a:rPr i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– дефинисани су за крај разреда. </a:t>
                      </a:r>
                      <a:endParaRPr i="0" sz="2000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  <a:tr h="4741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Садржаји</a:t>
                      </a:r>
                      <a:r>
                        <a:rPr b="1" i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учења  </a:t>
                      </a:r>
                      <a:r>
                        <a:rPr i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–  дати су као обавезни и/или препоручени.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779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8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sr-Cyrl-RS" sz="20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         </a:t>
                      </a:r>
                      <a:r>
                        <a:rPr b="1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Кључне</a:t>
                      </a:r>
                      <a:r>
                        <a:rPr b="1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речи </a:t>
                      </a:r>
                      <a:r>
                        <a:rPr b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садржаја програма</a:t>
                      </a:r>
                      <a:endParaRPr b="0" sz="2000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00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Упутство </a:t>
                      </a:r>
                      <a:r>
                        <a:rPr b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 дидактичко-методичко</a:t>
                      </a:r>
                      <a:r>
                        <a:rPr b="0" lang="sr-Cyrl-RS" sz="20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r>
                        <a:rPr b="0" lang="sr-Cyrl-RS" sz="2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остваривање</a:t>
                      </a:r>
                      <a:r>
                        <a:rPr b="0" lang="sr-Cyrl-RS" sz="20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r>
                        <a:rPr b="0" lang="sr-Cyrl-RS" sz="2000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програма</a:t>
                      </a:r>
                      <a:endParaRPr b="0" sz="2000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200" name="Google Shape;200;p12"/>
          <p:cNvGraphicFramePr/>
          <p:nvPr/>
        </p:nvGraphicFramePr>
        <p:xfrm>
          <a:off x="1066800" y="411479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{C21CF47E-7A95-4D73-9C0C-50FBE071F49C}</a:tableStyleId>
              </a:tblPr>
              <a:tblGrid>
                <a:gridCol w="2286000"/>
                <a:gridCol w="1906375"/>
                <a:gridCol w="2360825"/>
              </a:tblGrid>
              <a:tr h="742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sr-Cyrl-RS" sz="1600" u="none" cap="none" strike="noStrike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ИСХОДИ</a:t>
                      </a:r>
                      <a:endParaRPr b="0" i="0" sz="1600" u="none" cap="none" strike="noStrike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600"/>
                        <a:buFont typeface="Times New Roman"/>
                        <a:buNone/>
                      </a:pPr>
                      <a:r>
                        <a:rPr b="0" i="0" lang="sr-Cyrl-RS" sz="1600" u="none" cap="none" strike="noStrike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 крају разреда ученик ће бити у стању да:</a:t>
                      </a:r>
                      <a:endParaRPr b="0" i="0" sz="1600" u="none" cap="none" strike="noStrike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sr-Cyrl-RS" sz="1600" u="none" cap="none" strike="noStrike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ОБЛАСТ/ТЕМА</a:t>
                      </a:r>
                      <a:endParaRPr b="0" i="0" sz="1600" u="none" cap="none" strike="noStrike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t/>
                      </a:r>
                      <a:endParaRPr b="0" i="0" sz="1600" u="none" cap="none" strike="noStrike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sr-Cyrl-RS" sz="1600" u="none" cap="none" strike="noStrike">
                          <a:solidFill>
                            <a:schemeClr val="dk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САДРЖАЈИ </a:t>
                      </a:r>
                      <a:endParaRPr b="0" i="0" sz="1600" u="none" cap="none" strike="noStrike">
                        <a:solidFill>
                          <a:schemeClr val="dk2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9221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b="0" i="0" lang="sr-Cyrl-RS" sz="1200" u="none" cap="none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0" i="0"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22860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b="0" i="0" lang="sr-Cyrl-RS" sz="1200" u="none" cap="none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0" i="0"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b="0" i="0" lang="sr-Cyrl-RS" sz="1200" u="none" cap="none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0" i="0"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3"/>
          <p:cNvSpPr txBox="1"/>
          <p:nvPr>
            <p:ph type="title"/>
          </p:nvPr>
        </p:nvSpPr>
        <p:spPr>
          <a:xfrm>
            <a:off x="1485900" y="381000"/>
            <a:ext cx="6830516" cy="4557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Times New Roman"/>
              <a:buNone/>
            </a:pPr>
            <a:br>
              <a:rPr b="1"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sr-Cyrl-RS" sz="2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КЉУЧНЕ КАРАКТЕРИСТИКЕ ПРОГРАМА</a:t>
            </a:r>
            <a:endParaRPr sz="2800">
              <a:solidFill>
                <a:schemeClr val="dk2"/>
              </a:solidFill>
            </a:endParaRPr>
          </a:p>
        </p:txBody>
      </p:sp>
      <p:sp>
        <p:nvSpPr>
          <p:cNvPr id="206" name="Google Shape;206;p13"/>
          <p:cNvSpPr txBox="1"/>
          <p:nvPr>
            <p:ph idx="1" type="body"/>
          </p:nvPr>
        </p:nvSpPr>
        <p:spPr>
          <a:xfrm>
            <a:off x="457200" y="1268760"/>
            <a:ext cx="8229600" cy="52565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32500"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Структура програма свих предмета је иста, што обезбеђује већу прегледност ради лакшег уочавања веза међу предметима у циљу </a:t>
            </a:r>
            <a:r>
              <a:rPr b="1"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бољег међупредметног повезивања</a:t>
            </a:r>
            <a:endParaRPr sz="5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35585" lvl="0" marL="342900" rtl="0" algn="l">
              <a:spcBef>
                <a:spcPts val="33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Фокус је на:</a:t>
            </a:r>
            <a:endParaRPr/>
          </a:p>
          <a:p>
            <a:pPr indent="-285750" lvl="1" marL="742950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Char char="–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исходима, а не на садржајима</a:t>
            </a:r>
            <a:endParaRPr/>
          </a:p>
          <a:p>
            <a:pPr indent="-285750" lvl="1" marL="742950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Char char="–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активностима ученика/наставника, а не на реализацији садржаја</a:t>
            </a:r>
            <a:endParaRPr/>
          </a:p>
          <a:p>
            <a:pPr indent="-178435" lvl="1" marL="742950" rtl="0" algn="l">
              <a:spcBef>
                <a:spcPts val="33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Садржаји обавезни и/или препоручени</a:t>
            </a:r>
            <a:endParaRPr/>
          </a:p>
          <a:p>
            <a:pPr indent="-285750" lvl="1" marL="742950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Char char="–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садржај је средство преко кога се достижу исходи.</a:t>
            </a:r>
            <a:endParaRPr/>
          </a:p>
          <a:p>
            <a:pPr indent="-178435" lvl="1" marL="742950" rtl="0" algn="l">
              <a:spcBef>
                <a:spcPts val="33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7663" lvl="1" marL="347663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Преко дефинисаних исхода јасна су очекивања, како од ученика, тако и од наставника</a:t>
            </a:r>
            <a:endParaRPr/>
          </a:p>
          <a:p>
            <a:pPr indent="-178435" lvl="1" marL="742950" rtl="0" algn="l">
              <a:spcBef>
                <a:spcPts val="33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7663" lvl="1" marL="347663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Програми су оријентисани ка остваривању исхода уз истовремену бригу о процесу учења кроз који пролази ученик на путу остваривања исхода и ка развијању предметних, међупредметних и кључних компетенција</a:t>
            </a:r>
            <a:endParaRPr/>
          </a:p>
          <a:p>
            <a:pPr indent="-178435" lvl="1" marL="742950" rtl="0" algn="l">
              <a:spcBef>
                <a:spcPts val="33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Циљ је развијање функционалних знања</a:t>
            </a:r>
            <a:endParaRPr/>
          </a:p>
          <a:p>
            <a:pPr indent="0" lvl="0" marL="0" rtl="0" algn="l">
              <a:spcBef>
                <a:spcPts val="33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338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sr-Cyrl-RS" sz="5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Пројектна настава се препоручује за остваривање програма</a:t>
            </a:r>
            <a:endParaRPr/>
          </a:p>
          <a:p>
            <a:pPr indent="-276860" lvl="0" marL="342900" rtl="0" algn="l">
              <a:spcBef>
                <a:spcPts val="20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Nataša Milovanović</dc:creator>
</cp:coreProperties>
</file>