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48" r:id="rId5"/>
    <p:sldMasterId id="2147483660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</p:sldIdLst>
  <p:sldSz cy="6858000" cx="9144000"/>
  <p:notesSz cx="7010400" cy="92964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40" roundtripDataSignature="AMtx7miohYfWc7I4AuXWSdO1JNjr9FTpU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tableStyles.xml><?xml version="1.0" encoding="utf-8"?>
<a:tblStyleLst xmlns:a="http://schemas.openxmlformats.org/drawingml/2006/main" xmlns:r="http://schemas.openxmlformats.org/officeDocument/2006/relationships" def="{3E49DBC5-E860-4B37-9D0F-F6A4E6899A95}">
  <a:tblStyle styleId="{3E49DBC5-E860-4B37-9D0F-F6A4E6899A95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customschemas.google.com/relationships/presentationmetadata" Target="metadata"/><Relationship Id="rId20" Type="http://schemas.openxmlformats.org/officeDocument/2006/relationships/slide" Target="slides/slide13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1" Type="http://schemas.openxmlformats.org/officeDocument/2006/relationships/theme" Target="theme/theme3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2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31" Type="http://schemas.openxmlformats.org/officeDocument/2006/relationships/slide" Target="slides/slide24.xml"/><Relationship Id="rId30" Type="http://schemas.openxmlformats.org/officeDocument/2006/relationships/slide" Target="slides/slide23.xml"/><Relationship Id="rId11" Type="http://schemas.openxmlformats.org/officeDocument/2006/relationships/slide" Target="slides/slide4.xml"/><Relationship Id="rId33" Type="http://schemas.openxmlformats.org/officeDocument/2006/relationships/slide" Target="slides/slide26.xml"/><Relationship Id="rId10" Type="http://schemas.openxmlformats.org/officeDocument/2006/relationships/slide" Target="slides/slide3.xml"/><Relationship Id="rId32" Type="http://schemas.openxmlformats.org/officeDocument/2006/relationships/slide" Target="slides/slide25.xml"/><Relationship Id="rId13" Type="http://schemas.openxmlformats.org/officeDocument/2006/relationships/slide" Target="slides/slide6.xml"/><Relationship Id="rId35" Type="http://schemas.openxmlformats.org/officeDocument/2006/relationships/slide" Target="slides/slide28.xml"/><Relationship Id="rId12" Type="http://schemas.openxmlformats.org/officeDocument/2006/relationships/slide" Target="slides/slide5.xml"/><Relationship Id="rId34" Type="http://schemas.openxmlformats.org/officeDocument/2006/relationships/slide" Target="slides/slide27.xml"/><Relationship Id="rId15" Type="http://schemas.openxmlformats.org/officeDocument/2006/relationships/slide" Target="slides/slide8.xml"/><Relationship Id="rId37" Type="http://schemas.openxmlformats.org/officeDocument/2006/relationships/slide" Target="slides/slide30.xml"/><Relationship Id="rId14" Type="http://schemas.openxmlformats.org/officeDocument/2006/relationships/slide" Target="slides/slide7.xml"/><Relationship Id="rId36" Type="http://schemas.openxmlformats.org/officeDocument/2006/relationships/slide" Target="slides/slide29.xml"/><Relationship Id="rId17" Type="http://schemas.openxmlformats.org/officeDocument/2006/relationships/slide" Target="slides/slide10.xml"/><Relationship Id="rId39" Type="http://schemas.openxmlformats.org/officeDocument/2006/relationships/slide" Target="slides/slide32.xml"/><Relationship Id="rId16" Type="http://schemas.openxmlformats.org/officeDocument/2006/relationships/slide" Target="slides/slide9.xml"/><Relationship Id="rId38" Type="http://schemas.openxmlformats.org/officeDocument/2006/relationships/slide" Target="slides/slide31.xml"/><Relationship Id="rId19" Type="http://schemas.openxmlformats.org/officeDocument/2006/relationships/slide" Target="slides/slide12.xml"/><Relationship Id="rId18" Type="http://schemas.openxmlformats.org/officeDocument/2006/relationships/slide" Target="slides/slide1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970337" y="0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rm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829675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970337" y="8829675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1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2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3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4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4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5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5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6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6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7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7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8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8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9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9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0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10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1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11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2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12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3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13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4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14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5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" name="Google Shape;233;p15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6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16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7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5" name="Google Shape;245;p17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8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1" name="Google Shape;251;p18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9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19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0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p20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1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9" name="Google Shape;269;p21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2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22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3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280" name="Google Shape;280;p23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  <a:noFill/>
          <a:ln>
            <a:noFill/>
          </a:ln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23:notes"/>
          <p:cNvSpPr txBox="1"/>
          <p:nvPr/>
        </p:nvSpPr>
        <p:spPr>
          <a:xfrm>
            <a:off x="3970337" y="8829675"/>
            <a:ext cx="3038475" cy="465137"/>
          </a:xfrm>
          <a:prstGeom prst="rect">
            <a:avLst/>
          </a:prstGeom>
          <a:noFill/>
          <a:ln>
            <a:noFill/>
          </a:ln>
        </p:spPr>
        <p:txBody>
          <a:bodyPr anchorCtr="0" anchor="b" bIns="46575" lIns="93175" spcFirstLastPara="1" rIns="93175" wrap="square" tIns="4657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US" sz="120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24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6" name="Google Shape;286;p24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5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1" name="Google Shape;291;p25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26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6" name="Google Shape;296;p26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7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" name="Google Shape;301;p27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28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6" name="Google Shape;306;p28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29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2" name="Google Shape;312;p29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30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4" name="Google Shape;324;p30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1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5" name="Google Shape;335;p31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32:notes"/>
          <p:cNvSpPr txBox="1"/>
          <p:nvPr>
            <p:ph idx="1" type="body"/>
          </p:nvPr>
        </p:nvSpPr>
        <p:spPr>
          <a:xfrm>
            <a:off x="701675" y="4416425"/>
            <a:ext cx="5607050" cy="4183062"/>
          </a:xfrm>
          <a:prstGeom prst="rect">
            <a:avLst/>
          </a:prstGeom>
        </p:spPr>
        <p:txBody>
          <a:bodyPr anchorCtr="0" anchor="t" bIns="46575" lIns="93175" spcFirstLastPara="1" rIns="93175" wrap="square" tIns="465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1" name="Google Shape;341;p32:notes"/>
          <p:cNvSpPr/>
          <p:nvPr>
            <p:ph idx="2" type="sldImg"/>
          </p:nvPr>
        </p:nvSpPr>
        <p:spPr>
          <a:xfrm>
            <a:off x="1181100" y="696912"/>
            <a:ext cx="4648200" cy="34861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4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4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3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7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7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8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8"/>
          <p:cNvSpPr txBox="1"/>
          <p:nvPr>
            <p:ph idx="1" type="body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0" name="Google Shape;30;p3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9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9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6" name="Google Shape;36;p39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37" name="Google Shape;37;p3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0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40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43" name="Google Shape;43;p40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44" name="Google Shape;44;p4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4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4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4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4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4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42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4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4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43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43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9" name="Google Shape;59;p43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60" name="Google Shape;60;p43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1" name="Google Shape;61;p43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62" name="Google Shape;62;p4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4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4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4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68" name="Google Shape;68;p44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69" name="Google Shape;69;p4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4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75" name="Google Shape;75;p4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4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6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46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81" name="Google Shape;81;p4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4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able" type="tbl">
  <p:cSld name="TABLE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6"/>
          <p:cNvSpPr txBox="1"/>
          <p:nvPr>
            <p:ph type="title"/>
          </p:nvPr>
        </p:nvSpPr>
        <p:spPr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3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3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37609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3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3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1" name="Google Shape;11;p33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3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3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3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35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6" name="Google Shape;86;p35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7" name="Google Shape;87;p3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8" name="Google Shape;88;p3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37609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9" name="Google Shape;89;p3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5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0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2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3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"/>
          <p:cNvSpPr txBox="1"/>
          <p:nvPr>
            <p:ph type="title"/>
          </p:nvPr>
        </p:nvSpPr>
        <p:spPr>
          <a:xfrm>
            <a:off x="457200" y="908050"/>
            <a:ext cx="8229600" cy="20891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b="1" i="0" lang="en-US" sz="32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ПРОЈЕКТНА НАСТАВА</a:t>
            </a:r>
            <a:endParaRPr/>
          </a:p>
        </p:txBody>
      </p:sp>
      <p:pic>
        <p:nvPicPr>
          <p:cNvPr id="100" name="Google Shape;100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06775" y="2603500"/>
            <a:ext cx="2381250" cy="3562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"/>
          <p:cNvSpPr txBox="1"/>
          <p:nvPr>
            <p:ph idx="1" type="body"/>
          </p:nvPr>
        </p:nvSpPr>
        <p:spPr>
          <a:xfrm>
            <a:off x="2843212" y="1196975"/>
            <a:ext cx="5854700" cy="53276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Систематизовање и употпуњавање знања о примени пројектне наставе у  контексту програма наставе и учења.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 завршетку теме наставници:</a:t>
            </a:r>
            <a:endParaRPr b="1" i="0" sz="2000" u="none" cap="none" strike="noStrik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2700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уочавају могућности за развијање међупредметних компетенција путем пројектне наставе</a:t>
            </a:r>
            <a:endParaRPr b="0" i="0" sz="2000" u="none" cap="none" strike="noStrik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2700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уочавају предности и ограничења примене пројектне наставе у остваривању предмета који предају;</a:t>
            </a:r>
            <a:endParaRPr b="0" i="0" sz="2000" u="none" cap="none" strike="noStrik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2700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планирају пројектну наставу.</a:t>
            </a:r>
            <a:endParaRPr b="0" i="0" sz="2000" u="none" cap="none" strike="noStrik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6" name="Google Shape;106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287" y="2205037"/>
            <a:ext cx="2173287" cy="2552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3"/>
          <p:cNvSpPr txBox="1"/>
          <p:nvPr>
            <p:ph type="title"/>
          </p:nvPr>
        </p:nvSpPr>
        <p:spPr>
          <a:xfrm>
            <a:off x="468312" y="91757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ШТА ЈЕ ПРОЈЕКТНА НАСТАВА?</a:t>
            </a:r>
            <a:b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1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(PBL – Project Based Learning)</a:t>
            </a:r>
            <a:endParaRPr/>
          </a:p>
        </p:txBody>
      </p:sp>
      <p:pic>
        <p:nvPicPr>
          <p:cNvPr id="112" name="Google Shape;112;p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99137" y="2349500"/>
            <a:ext cx="3100387" cy="3057525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3"/>
          <p:cNvSpPr txBox="1"/>
          <p:nvPr/>
        </p:nvSpPr>
        <p:spPr>
          <a:xfrm>
            <a:off x="684212" y="2576512"/>
            <a:ext cx="5472112" cy="2308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0" i="0" lang="en-US" sz="2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Да ли сте до сада реализовали неки пројекат са вашим ученицима?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0" i="0" lang="en-US" sz="2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 коју тему?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0" i="0" lang="en-US" sz="2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Каква су ваша искуства?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4"/>
          <p:cNvSpPr txBox="1"/>
          <p:nvPr>
            <p:ph type="title"/>
          </p:nvPr>
        </p:nvSpPr>
        <p:spPr>
          <a:xfrm>
            <a:off x="381000" y="692150"/>
            <a:ext cx="8229600" cy="720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ШТА ЈЕ ПРОЈЕКТНА НАСТАВА?</a:t>
            </a:r>
            <a:endParaRPr/>
          </a:p>
        </p:txBody>
      </p:sp>
      <p:sp>
        <p:nvSpPr>
          <p:cNvPr id="119" name="Google Shape;119;p4"/>
          <p:cNvSpPr txBox="1"/>
          <p:nvPr/>
        </p:nvSpPr>
        <p:spPr>
          <a:xfrm>
            <a:off x="381000" y="1628775"/>
            <a:ext cx="8228012" cy="1938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Times New Roman"/>
              <a:buNone/>
            </a:pPr>
            <a:r>
              <a:rPr b="1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Проблемски</a:t>
            </a:r>
            <a:r>
              <a:rPr b="0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 </a:t>
            </a:r>
            <a:r>
              <a:rPr b="1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истраживачки</a:t>
            </a:r>
            <a:r>
              <a:rPr b="0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усмерена настава, поткрепљена ученичким истраживачким радовима. То је модел наставе организован око </a:t>
            </a:r>
            <a:r>
              <a:rPr b="1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пројекта</a:t>
            </a:r>
            <a:r>
              <a:rPr b="0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(Thomas, 2000).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Times New Roman"/>
              <a:buNone/>
            </a:pPr>
            <a:r>
              <a:rPr b="1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Резултат </a:t>
            </a:r>
            <a:r>
              <a:rPr b="0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пројекта је </a:t>
            </a:r>
            <a:r>
              <a:rPr b="1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продукт </a:t>
            </a:r>
            <a:r>
              <a:rPr b="0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који има јасну </a:t>
            </a:r>
            <a:r>
              <a:rPr b="1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употребну и/или васпитну вредност</a:t>
            </a:r>
            <a:r>
              <a:rPr b="0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/>
          </a:p>
        </p:txBody>
      </p:sp>
      <p:pic>
        <p:nvPicPr>
          <p:cNvPr id="120" name="Google Shape;120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36862" y="3567112"/>
            <a:ext cx="3649662" cy="25257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Google Shape;125;p5"/>
          <p:cNvGrpSpPr/>
          <p:nvPr/>
        </p:nvGrpSpPr>
        <p:grpSpPr>
          <a:xfrm>
            <a:off x="1219200" y="1312862"/>
            <a:ext cx="6858000" cy="4419600"/>
            <a:chOff x="1219200" y="1313656"/>
            <a:chExt cx="6858000" cy="4419600"/>
          </a:xfrm>
        </p:grpSpPr>
        <p:sp>
          <p:nvSpPr>
            <p:cNvPr id="126" name="Google Shape;126;p5"/>
            <p:cNvSpPr/>
            <p:nvPr/>
          </p:nvSpPr>
          <p:spPr>
            <a:xfrm>
              <a:off x="3124200" y="1313656"/>
              <a:ext cx="3048000" cy="1066800"/>
            </a:xfrm>
            <a:prstGeom prst="roundRect">
              <a:avLst>
                <a:gd fmla="val 16667" name="adj"/>
              </a:avLst>
            </a:prstGeom>
            <a:solidFill>
              <a:schemeClr val="accent2"/>
            </a:solidFill>
            <a:ln cap="flat" cmpd="sng" w="381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  <a:effectLst>
              <a:outerShdw blurRad="63500" dir="5400000" dist="20000">
                <a:srgbClr val="000000">
                  <a:alpha val="37647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2000"/>
                <a:buFont typeface="Calibri"/>
                <a:buNone/>
              </a:pPr>
              <a:r>
                <a:rPr b="0" i="0" lang="en-US" sz="2000" u="none" cap="none" strike="noStrik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ПРОЈЕКАТ</a:t>
              </a:r>
              <a:endParaRPr/>
            </a:p>
          </p:txBody>
        </p:sp>
        <p:sp>
          <p:nvSpPr>
            <p:cNvPr id="127" name="Google Shape;127;p5"/>
            <p:cNvSpPr/>
            <p:nvPr/>
          </p:nvSpPr>
          <p:spPr>
            <a:xfrm>
              <a:off x="1219200" y="3523456"/>
              <a:ext cx="1905000" cy="685800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FFA2A1"/>
                </a:gs>
                <a:gs pos="35000">
                  <a:srgbClr val="FFBEBD"/>
                </a:gs>
                <a:gs pos="100000">
                  <a:srgbClr val="FFE5E5"/>
                </a:gs>
              </a:gsLst>
              <a:lin ang="16200000" scaled="0"/>
            </a:gradFill>
            <a:ln cap="flat" cmpd="sng" w="9525">
              <a:solidFill>
                <a:srgbClr val="BE4B48"/>
              </a:solidFill>
              <a:prstDash val="solid"/>
              <a:miter lim="800000"/>
              <a:headEnd len="sm" w="sm" type="none"/>
              <a:tailEnd len="sm" w="sm" type="none"/>
            </a:ln>
            <a:effectLst>
              <a:outerShdw blurRad="63500" dir="5400000" dist="20000">
                <a:srgbClr val="000000">
                  <a:alpha val="37647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Calibri"/>
                <a:buNone/>
              </a:pPr>
              <a:r>
                <a:rPr b="0" i="0" lang="en-US" sz="2000" u="none" cap="none" strike="noStrike">
                  <a:solidFill>
                    <a:schemeClr val="dk2"/>
                  </a:solidFill>
                  <a:latin typeface="Calibri"/>
                  <a:ea typeface="Calibri"/>
                  <a:cs typeface="Calibri"/>
                  <a:sym typeface="Calibri"/>
                </a:rPr>
                <a:t>НАСТАВНИК</a:t>
              </a:r>
              <a:endParaRPr/>
            </a:p>
          </p:txBody>
        </p:sp>
        <p:sp>
          <p:nvSpPr>
            <p:cNvPr id="128" name="Google Shape;128;p5"/>
            <p:cNvSpPr/>
            <p:nvPr/>
          </p:nvSpPr>
          <p:spPr>
            <a:xfrm>
              <a:off x="3695700" y="3515518"/>
              <a:ext cx="1905000" cy="685800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FFA2A1"/>
                </a:gs>
                <a:gs pos="35000">
                  <a:srgbClr val="FFBEBD"/>
                </a:gs>
                <a:gs pos="100000">
                  <a:srgbClr val="FFE5E5"/>
                </a:gs>
              </a:gsLst>
              <a:lin ang="16200000" scaled="0"/>
            </a:gradFill>
            <a:ln cap="flat" cmpd="sng" w="9525">
              <a:solidFill>
                <a:srgbClr val="BE4B48"/>
              </a:solidFill>
              <a:prstDash val="solid"/>
              <a:miter lim="800000"/>
              <a:headEnd len="sm" w="sm" type="none"/>
              <a:tailEnd len="sm" w="sm" type="none"/>
            </a:ln>
            <a:effectLst>
              <a:outerShdw blurRad="63500" dir="5400000" dist="20000">
                <a:srgbClr val="000000">
                  <a:alpha val="37647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Calibri"/>
                <a:buNone/>
              </a:pPr>
              <a:r>
                <a:rPr b="0" i="0" lang="en-US" sz="2000" u="none" cap="none" strike="noStrike">
                  <a:solidFill>
                    <a:schemeClr val="dk2"/>
                  </a:solidFill>
                  <a:latin typeface="Calibri"/>
                  <a:ea typeface="Calibri"/>
                  <a:cs typeface="Calibri"/>
                  <a:sym typeface="Calibri"/>
                </a:rPr>
                <a:t>УЧЕНИК</a:t>
              </a:r>
              <a:endParaRPr/>
            </a:p>
          </p:txBody>
        </p:sp>
        <p:sp>
          <p:nvSpPr>
            <p:cNvPr id="129" name="Google Shape;129;p5"/>
            <p:cNvSpPr/>
            <p:nvPr/>
          </p:nvSpPr>
          <p:spPr>
            <a:xfrm>
              <a:off x="6172200" y="3523456"/>
              <a:ext cx="1905000" cy="685800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FFA2A1"/>
                </a:gs>
                <a:gs pos="35000">
                  <a:srgbClr val="FFBEBD"/>
                </a:gs>
                <a:gs pos="100000">
                  <a:srgbClr val="FFE5E5"/>
                </a:gs>
              </a:gsLst>
              <a:lin ang="16200000" scaled="0"/>
            </a:gradFill>
            <a:ln cap="flat" cmpd="sng" w="9525">
              <a:solidFill>
                <a:srgbClr val="BE4B48"/>
              </a:solidFill>
              <a:prstDash val="solid"/>
              <a:miter lim="800000"/>
              <a:headEnd len="sm" w="sm" type="none"/>
              <a:tailEnd len="sm" w="sm" type="none"/>
            </a:ln>
            <a:effectLst>
              <a:outerShdw blurRad="63500" dir="5400000" dist="20000">
                <a:srgbClr val="000000">
                  <a:alpha val="37647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Calibri"/>
                <a:buNone/>
              </a:pPr>
              <a:r>
                <a:rPr b="0" i="0" lang="en-US" sz="2000" u="none" cap="none" strike="noStrike">
                  <a:solidFill>
                    <a:schemeClr val="dk2"/>
                  </a:solidFill>
                  <a:latin typeface="Calibri"/>
                  <a:ea typeface="Calibri"/>
                  <a:cs typeface="Calibri"/>
                  <a:sym typeface="Calibri"/>
                </a:rPr>
                <a:t>ОКРУЖЕЊЕ</a:t>
              </a:r>
              <a:endParaRPr/>
            </a:p>
          </p:txBody>
        </p:sp>
        <p:cxnSp>
          <p:nvCxnSpPr>
            <p:cNvPr id="130" name="Google Shape;130;p5"/>
            <p:cNvCxnSpPr/>
            <p:nvPr/>
          </p:nvCxnSpPr>
          <p:spPr>
            <a:xfrm flipH="1">
              <a:off x="2171700" y="2380456"/>
              <a:ext cx="2476500" cy="1143000"/>
            </a:xfrm>
            <a:prstGeom prst="straightConnector1">
              <a:avLst/>
            </a:prstGeom>
            <a:noFill/>
            <a:ln cap="flat" cmpd="sng" w="28575">
              <a:solidFill>
                <a:srgbClr val="4A7EBB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cxnSp>
          <p:nvCxnSpPr>
            <p:cNvPr id="131" name="Google Shape;131;p5"/>
            <p:cNvCxnSpPr/>
            <p:nvPr/>
          </p:nvCxnSpPr>
          <p:spPr>
            <a:xfrm>
              <a:off x="4648200" y="2380456"/>
              <a:ext cx="0" cy="1135062"/>
            </a:xfrm>
            <a:prstGeom prst="straightConnector1">
              <a:avLst/>
            </a:prstGeom>
            <a:noFill/>
            <a:ln cap="flat" cmpd="sng" w="28575">
              <a:solidFill>
                <a:srgbClr val="4A7EBB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cxnSp>
          <p:nvCxnSpPr>
            <p:cNvPr id="132" name="Google Shape;132;p5"/>
            <p:cNvCxnSpPr/>
            <p:nvPr/>
          </p:nvCxnSpPr>
          <p:spPr>
            <a:xfrm>
              <a:off x="4648200" y="2380456"/>
              <a:ext cx="2476500" cy="1143000"/>
            </a:xfrm>
            <a:prstGeom prst="straightConnector1">
              <a:avLst/>
            </a:prstGeom>
            <a:noFill/>
            <a:ln cap="flat" cmpd="sng" w="28575">
              <a:solidFill>
                <a:srgbClr val="4A7EBB"/>
              </a:solidFill>
              <a:prstDash val="solid"/>
              <a:miter lim="800000"/>
              <a:headEnd len="med" w="med" type="none"/>
              <a:tailEnd len="med" w="med" type="none"/>
            </a:ln>
          </p:spPr>
        </p:cxnSp>
        <p:sp>
          <p:nvSpPr>
            <p:cNvPr id="133" name="Google Shape;133;p5"/>
            <p:cNvSpPr txBox="1"/>
            <p:nvPr/>
          </p:nvSpPr>
          <p:spPr>
            <a:xfrm>
              <a:off x="2611438" y="2677318"/>
              <a:ext cx="4017962" cy="5334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Calibri"/>
                <a:buNone/>
              </a:pPr>
              <a:r>
                <a:rPr b="0" i="0" lang="en-US" sz="2000" u="none" cap="none" strike="noStrike">
                  <a:solidFill>
                    <a:schemeClr val="dk2"/>
                  </a:solidFill>
                  <a:latin typeface="Calibri"/>
                  <a:ea typeface="Calibri"/>
                  <a:cs typeface="Calibri"/>
                  <a:sym typeface="Calibri"/>
                </a:rPr>
                <a:t>релевантан и интересантан за...</a:t>
              </a:r>
              <a:endParaRPr/>
            </a:p>
          </p:txBody>
        </p:sp>
        <p:sp>
          <p:nvSpPr>
            <p:cNvPr id="134" name="Google Shape;134;p5"/>
            <p:cNvSpPr/>
            <p:nvPr/>
          </p:nvSpPr>
          <p:spPr>
            <a:xfrm>
              <a:off x="3143250" y="3709806"/>
              <a:ext cx="533400" cy="304800"/>
            </a:xfrm>
            <a:prstGeom prst="leftRightArrow">
              <a:avLst>
                <a:gd fmla="val 50000" name="adj1"/>
                <a:gd fmla="val 50000" name="adj2"/>
              </a:avLst>
            </a:prstGeom>
            <a:gradFill>
              <a:gsLst>
                <a:gs pos="0">
                  <a:srgbClr val="992D2B"/>
                </a:gs>
                <a:gs pos="80000">
                  <a:srgbClr val="C93D39"/>
                </a:gs>
                <a:gs pos="100000">
                  <a:srgbClr val="CD3A36"/>
                </a:gs>
              </a:gsLst>
              <a:lin ang="16200000" scaled="0"/>
            </a:gradFill>
            <a:ln>
              <a:noFill/>
            </a:ln>
            <a:effectLst>
              <a:outerShdw blurRad="40000" rotWithShape="0" dir="5400000" dist="23000">
                <a:srgbClr val="000000">
                  <a:alpha val="34901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"/>
                <a:buNone/>
              </a:pPr>
              <a:r>
                <a:t/>
              </a:r>
              <a:endPara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" name="Google Shape;135;p5"/>
            <p:cNvSpPr/>
            <p:nvPr/>
          </p:nvSpPr>
          <p:spPr>
            <a:xfrm>
              <a:off x="2647950" y="4971256"/>
              <a:ext cx="1524000" cy="762000"/>
            </a:xfrm>
            <a:prstGeom prst="roundRect">
              <a:avLst>
                <a:gd fmla="val 16667" name="adj"/>
              </a:avLst>
            </a:prstGeom>
            <a:noFill/>
            <a:ln cap="flat" cmpd="sng" w="25400">
              <a:solidFill>
                <a:srgbClr val="95373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Calibri"/>
                <a:buNone/>
              </a:pPr>
              <a:r>
                <a:rPr b="0" i="0" lang="en-US" sz="2000" u="none" cap="none" strike="noStrike">
                  <a:solidFill>
                    <a:schemeClr val="dk2"/>
                  </a:solidFill>
                  <a:latin typeface="Calibri"/>
                  <a:ea typeface="Calibri"/>
                  <a:cs typeface="Calibri"/>
                  <a:sym typeface="Calibri"/>
                </a:rPr>
                <a:t>заједничка</a:t>
              </a:r>
              <a:br>
                <a:rPr b="0" i="0" lang="en-US" sz="2000" u="none" cap="none" strike="noStrike">
                  <a:solidFill>
                    <a:schemeClr val="dk2"/>
                  </a:solidFill>
                  <a:latin typeface="Calibri"/>
                  <a:ea typeface="Calibri"/>
                  <a:cs typeface="Calibri"/>
                  <a:sym typeface="Calibri"/>
                </a:rPr>
              </a:br>
              <a:r>
                <a:rPr b="0" i="0" lang="en-US" sz="2000" u="none" cap="none" strike="noStrike">
                  <a:solidFill>
                    <a:schemeClr val="dk2"/>
                  </a:solidFill>
                  <a:latin typeface="Calibri"/>
                  <a:ea typeface="Calibri"/>
                  <a:cs typeface="Calibri"/>
                  <a:sym typeface="Calibri"/>
                </a:rPr>
                <a:t>активност</a:t>
              </a:r>
              <a:endParaRPr/>
            </a:p>
          </p:txBody>
        </p:sp>
        <p:sp>
          <p:nvSpPr>
            <p:cNvPr id="136" name="Google Shape;136;p5"/>
            <p:cNvSpPr/>
            <p:nvPr/>
          </p:nvSpPr>
          <p:spPr>
            <a:xfrm>
              <a:off x="6362700" y="4971256"/>
              <a:ext cx="1524000" cy="762000"/>
            </a:xfrm>
            <a:prstGeom prst="roundRect">
              <a:avLst>
                <a:gd fmla="val 16667" name="adj"/>
              </a:avLst>
            </a:prstGeom>
            <a:noFill/>
            <a:ln cap="flat" cmpd="sng" w="25400">
              <a:solidFill>
                <a:srgbClr val="95373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Calibri"/>
                <a:buNone/>
              </a:pPr>
              <a:r>
                <a:rPr b="0" i="0" lang="en-US" sz="2000" u="none" cap="none" strike="noStrike">
                  <a:solidFill>
                    <a:schemeClr val="dk2"/>
                  </a:solidFill>
                  <a:latin typeface="Calibri"/>
                  <a:ea typeface="Calibri"/>
                  <a:cs typeface="Calibri"/>
                  <a:sym typeface="Calibri"/>
                </a:rPr>
                <a:t>експерти</a:t>
              </a:r>
              <a:endParaRPr/>
            </a:p>
          </p:txBody>
        </p:sp>
        <p:cxnSp>
          <p:nvCxnSpPr>
            <p:cNvPr id="137" name="Google Shape;137;p5"/>
            <p:cNvCxnSpPr/>
            <p:nvPr/>
          </p:nvCxnSpPr>
          <p:spPr>
            <a:xfrm>
              <a:off x="7124700" y="4209256"/>
              <a:ext cx="0" cy="762000"/>
            </a:xfrm>
            <a:prstGeom prst="straightConnector1">
              <a:avLst/>
            </a:prstGeom>
            <a:noFill/>
            <a:ln cap="flat" cmpd="sng" w="28575">
              <a:solidFill>
                <a:srgbClr val="4A7EBB"/>
              </a:solidFill>
              <a:prstDash val="solid"/>
              <a:miter lim="800000"/>
              <a:headEnd len="med" w="med" type="none"/>
              <a:tailEnd len="med" w="med" type="triangle"/>
            </a:ln>
          </p:spPr>
        </p:cxnSp>
        <p:cxnSp>
          <p:nvCxnSpPr>
            <p:cNvPr id="138" name="Google Shape;138;p5"/>
            <p:cNvCxnSpPr/>
            <p:nvPr/>
          </p:nvCxnSpPr>
          <p:spPr>
            <a:xfrm rot="10800000">
              <a:off x="4724400" y="4231481"/>
              <a:ext cx="1638300" cy="1120775"/>
            </a:xfrm>
            <a:prstGeom prst="straightConnector1">
              <a:avLst/>
            </a:prstGeom>
            <a:noFill/>
            <a:ln cap="flat" cmpd="sng" w="28575">
              <a:solidFill>
                <a:srgbClr val="4A7EBB"/>
              </a:solidFill>
              <a:prstDash val="solid"/>
              <a:miter lim="800000"/>
              <a:headEnd len="med" w="med" type="none"/>
              <a:tailEnd len="med" w="med" type="triangle"/>
            </a:ln>
          </p:spPr>
        </p:cxnSp>
        <p:sp>
          <p:nvSpPr>
            <p:cNvPr id="139" name="Google Shape;139;p5"/>
            <p:cNvSpPr txBox="1"/>
            <p:nvPr/>
          </p:nvSpPr>
          <p:spPr>
            <a:xfrm>
              <a:off x="4953000" y="4514056"/>
              <a:ext cx="1219200" cy="4572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Calibri"/>
                <a:buNone/>
              </a:pPr>
              <a:r>
                <a:rPr b="0" i="0" lang="en-US" sz="2000" u="none" cap="none" strike="noStrike">
                  <a:solidFill>
                    <a:schemeClr val="dk2"/>
                  </a:solidFill>
                  <a:latin typeface="Calibri"/>
                  <a:ea typeface="Calibri"/>
                  <a:cs typeface="Calibri"/>
                  <a:sym typeface="Calibri"/>
                </a:rPr>
                <a:t>помажу</a:t>
              </a:r>
              <a:endParaRPr/>
            </a:p>
          </p:txBody>
        </p:sp>
        <p:sp>
          <p:nvSpPr>
            <p:cNvPr id="140" name="Google Shape;140;p5"/>
            <p:cNvSpPr/>
            <p:nvPr/>
          </p:nvSpPr>
          <p:spPr>
            <a:xfrm rot="5400000">
              <a:off x="3051175" y="3894931"/>
              <a:ext cx="717550" cy="1390650"/>
            </a:xfrm>
            <a:prstGeom prst="rightBrace">
              <a:avLst>
                <a:gd fmla="val 929" name="adj1"/>
                <a:gd fmla="val 10657" name="adj2"/>
              </a:avLst>
            </a:prstGeom>
            <a:noFill/>
            <a:ln cap="flat" cmpd="sng" w="28575">
              <a:solidFill>
                <a:srgbClr val="4A7EBB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6"/>
          <p:cNvSpPr txBox="1"/>
          <p:nvPr>
            <p:ph idx="1" type="body"/>
          </p:nvPr>
        </p:nvSpPr>
        <p:spPr>
          <a:xfrm>
            <a:off x="165100" y="658812"/>
            <a:ext cx="8870950" cy="5381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</a:t>
            </a:r>
            <a: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ОДНОС ПРОЈЕКТА И ПРОЈЕКТНЕ НАСТАВЕ</a:t>
            </a:r>
            <a:endParaRPr/>
          </a:p>
        </p:txBody>
      </p:sp>
      <p:grpSp>
        <p:nvGrpSpPr>
          <p:cNvPr id="146" name="Google Shape;146;p6"/>
          <p:cNvGrpSpPr/>
          <p:nvPr/>
        </p:nvGrpSpPr>
        <p:grpSpPr>
          <a:xfrm>
            <a:off x="179387" y="1916112"/>
            <a:ext cx="3168650" cy="3168650"/>
            <a:chOff x="179388" y="1916112"/>
            <a:chExt cx="3168650" cy="3169071"/>
          </a:xfrm>
        </p:grpSpPr>
        <p:sp>
          <p:nvSpPr>
            <p:cNvPr id="147" name="Google Shape;147;p6"/>
            <p:cNvSpPr/>
            <p:nvPr/>
          </p:nvSpPr>
          <p:spPr>
            <a:xfrm>
              <a:off x="179388" y="1916112"/>
              <a:ext cx="3168650" cy="3169071"/>
            </a:xfrm>
            <a:prstGeom prst="ellipse">
              <a:avLst/>
            </a:prstGeom>
            <a:solidFill>
              <a:schemeClr val="accent1"/>
            </a:solidFill>
            <a:ln cap="flat" cmpd="sng" w="254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8" name="Google Shape;148;p6"/>
            <p:cNvSpPr/>
            <p:nvPr/>
          </p:nvSpPr>
          <p:spPr>
            <a:xfrm>
              <a:off x="849313" y="3337113"/>
              <a:ext cx="1828800" cy="1676623"/>
            </a:xfrm>
            <a:prstGeom prst="ellipse">
              <a:avLst/>
            </a:prstGeom>
            <a:solidFill>
              <a:schemeClr val="accent1"/>
            </a:solidFill>
            <a:ln cap="flat" cmpd="sng" w="254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t/>
              </a:r>
              <a:endParaRPr b="1" i="0" sz="1800" u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600"/>
                <a:buFont typeface="Times New Roman"/>
                <a:buNone/>
              </a:pPr>
              <a:r>
                <a:rPr b="1" i="0" lang="en-US" sz="1600" u="none">
                  <a:solidFill>
                    <a:srgbClr val="FFFFFF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ПРОЈЕКАТ</a:t>
              </a:r>
              <a:endParaRPr/>
            </a:p>
          </p:txBody>
        </p:sp>
        <p:sp>
          <p:nvSpPr>
            <p:cNvPr id="149" name="Google Shape;149;p6"/>
            <p:cNvSpPr txBox="1"/>
            <p:nvPr/>
          </p:nvSpPr>
          <p:spPr>
            <a:xfrm>
              <a:off x="576263" y="2514799"/>
              <a:ext cx="2483569" cy="33813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Times New Roman"/>
                <a:buNone/>
              </a:pPr>
              <a:r>
                <a:rPr b="1" i="0" lang="en-US" sz="1600" u="none">
                  <a:solidFill>
                    <a:schemeClr val="lt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ПРОЈЕКТНА НАСТАВА</a:t>
              </a:r>
              <a:endParaRPr/>
            </a:p>
          </p:txBody>
        </p:sp>
        <p:sp>
          <p:nvSpPr>
            <p:cNvPr id="150" name="Google Shape;150;p6"/>
            <p:cNvSpPr/>
            <p:nvPr/>
          </p:nvSpPr>
          <p:spPr>
            <a:xfrm>
              <a:off x="2933700" y="3033860"/>
              <a:ext cx="242888" cy="1114573"/>
            </a:xfrm>
            <a:prstGeom prst="upArrow">
              <a:avLst>
                <a:gd fmla="val 2354" name="adj1"/>
                <a:gd fmla="val 50000" name="adj2"/>
              </a:avLst>
            </a:prstGeom>
            <a:solidFill>
              <a:schemeClr val="accent1"/>
            </a:solidFill>
            <a:ln cap="flat" cmpd="sng" w="254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51" name="Google Shape;151;p6"/>
          <p:cNvSpPr txBox="1"/>
          <p:nvPr/>
        </p:nvSpPr>
        <p:spPr>
          <a:xfrm>
            <a:off x="3455987" y="1484312"/>
            <a:ext cx="5580062" cy="5184775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rgbClr val="385D8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0" lang="en-US" sz="20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ПРОЈЕКАТ МОЖЕ ДА ЗАДОВОЉИ ЗАХТЕВЕ ПРОЈЕКТНЕ НАСТАВЕ УКОЛИКО: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је планирање целог пројекта добро осмишљено 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предвиђа различите облике рада: рад у групи,  рад у пару, индивидуални рад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развија вештине рада у тиму 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успоставља партнерски однос између ученика и наставника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отвара простор за истраживачки рад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подстиче уочавање међупредметних корелација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је усмерен на развој међупредметних компетенција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ученици могу да презентују процес и/или продукт 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подразумева рефлексију и евалуацију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2100" y="1285875"/>
            <a:ext cx="8455025" cy="5187950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7"/>
          <p:cNvSpPr txBox="1"/>
          <p:nvPr/>
        </p:nvSpPr>
        <p:spPr>
          <a:xfrm>
            <a:off x="395287" y="642937"/>
            <a:ext cx="8305800" cy="461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КАРАКТЕРИСТИКЕ ПРОЈЕКТНЕ НАСТАВЕ</a:t>
            </a:r>
            <a:endParaRPr/>
          </a:p>
        </p:txBody>
      </p:sp>
      <p:sp>
        <p:nvSpPr>
          <p:cNvPr id="158" name="Google Shape;158;p7"/>
          <p:cNvSpPr/>
          <p:nvPr/>
        </p:nvSpPr>
        <p:spPr>
          <a:xfrm>
            <a:off x="1619250" y="3429000"/>
            <a:ext cx="360362" cy="838200"/>
          </a:xfrm>
          <a:prstGeom prst="upDownArrow">
            <a:avLst>
              <a:gd fmla="val 50000" name="adj1"/>
              <a:gd fmla="val 4643" name="adj2"/>
            </a:avLst>
          </a:prstGeom>
          <a:solidFill>
            <a:schemeClr val="accent1"/>
          </a:solidFill>
          <a:ln cap="flat" cmpd="sng" w="25400">
            <a:solidFill>
              <a:srgbClr val="385D8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" name="Google Shape;163;p8"/>
          <p:cNvGrpSpPr/>
          <p:nvPr/>
        </p:nvGrpSpPr>
        <p:grpSpPr>
          <a:xfrm>
            <a:off x="274637" y="1497012"/>
            <a:ext cx="8851900" cy="4797425"/>
            <a:chOff x="274638" y="1497013"/>
            <a:chExt cx="8851900" cy="4797425"/>
          </a:xfrm>
        </p:grpSpPr>
        <p:grpSp>
          <p:nvGrpSpPr>
            <p:cNvPr id="164" name="Google Shape;164;p8"/>
            <p:cNvGrpSpPr/>
            <p:nvPr/>
          </p:nvGrpSpPr>
          <p:grpSpPr>
            <a:xfrm>
              <a:off x="274638" y="1497013"/>
              <a:ext cx="8851900" cy="4797425"/>
              <a:chOff x="342214" y="1542772"/>
              <a:chExt cx="8851139" cy="4183270"/>
            </a:xfrm>
          </p:grpSpPr>
          <p:sp>
            <p:nvSpPr>
              <p:cNvPr id="165" name="Google Shape;165;p8"/>
              <p:cNvSpPr/>
              <p:nvPr/>
            </p:nvSpPr>
            <p:spPr>
              <a:xfrm>
                <a:off x="3804253" y="2254288"/>
                <a:ext cx="1861978" cy="1863230"/>
              </a:xfrm>
              <a:prstGeom prst="ellipse">
                <a:avLst/>
              </a:prstGeom>
              <a:solidFill>
                <a:srgbClr val="93CDDD">
                  <a:alpha val="49803"/>
                </a:srgbClr>
              </a:solidFill>
              <a:ln cap="flat" cmpd="sng" w="25400">
                <a:solidFill>
                  <a:srgbClr val="FFFFFF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6" name="Google Shape;166;p8"/>
              <p:cNvSpPr/>
              <p:nvPr/>
            </p:nvSpPr>
            <p:spPr>
              <a:xfrm>
                <a:off x="1737042" y="1542772"/>
                <a:ext cx="6098187" cy="1054887"/>
              </a:xfrm>
              <a:custGeom>
                <a:rect b="b" l="l" r="r" t="t"/>
                <a:pathLst>
                  <a:path extrusionOk="0" h="1250505" w="6098187">
                    <a:moveTo>
                      <a:pt x="0" y="0"/>
                    </a:moveTo>
                    <a:lnTo>
                      <a:pt x="6098187" y="0"/>
                    </a:lnTo>
                    <a:lnTo>
                      <a:pt x="6098187" y="1250505"/>
                    </a:lnTo>
                    <a:lnTo>
                      <a:pt x="0" y="1250505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Arial"/>
                  <a:buNone/>
                </a:pPr>
                <a:r>
                  <a:t/>
                </a:r>
                <a:endParaRPr b="0" i="0" sz="2000" u="none" cap="none" strike="noStrike">
                  <a:solidFill>
                    <a:srgbClr val="FF0066"/>
                  </a:solidFill>
                  <a:latin typeface="Times New Roman"/>
                  <a:ea typeface="Times New Roman"/>
                  <a:cs typeface="Times New Roman"/>
                  <a:sym typeface="Times New Roman"/>
                </a:endParaRPr>
              </a:p>
            </p:txBody>
          </p:sp>
          <p:sp>
            <p:nvSpPr>
              <p:cNvPr id="167" name="Google Shape;167;p8"/>
              <p:cNvSpPr/>
              <p:nvPr/>
            </p:nvSpPr>
            <p:spPr>
              <a:xfrm>
                <a:off x="4512217" y="2769237"/>
                <a:ext cx="2039763" cy="1863230"/>
              </a:xfrm>
              <a:prstGeom prst="ellipse">
                <a:avLst/>
              </a:prstGeom>
              <a:solidFill>
                <a:srgbClr val="4F81BD">
                  <a:alpha val="49803"/>
                </a:srgbClr>
              </a:solidFill>
              <a:ln cap="flat" cmpd="sng" w="25400">
                <a:solidFill>
                  <a:srgbClr val="FFFFFF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8" name="Google Shape;168;p8"/>
              <p:cNvSpPr/>
              <p:nvPr/>
            </p:nvSpPr>
            <p:spPr>
              <a:xfrm>
                <a:off x="5179890" y="2743200"/>
                <a:ext cx="3964110" cy="1356931"/>
              </a:xfrm>
              <a:custGeom>
                <a:rect b="b" l="l" r="r" t="t"/>
                <a:pathLst>
                  <a:path extrusionOk="0" h="1356931" w="3964110">
                    <a:moveTo>
                      <a:pt x="0" y="0"/>
                    </a:moveTo>
                    <a:lnTo>
                      <a:pt x="3964110" y="0"/>
                    </a:lnTo>
                    <a:lnTo>
                      <a:pt x="3964110" y="1356931"/>
                    </a:lnTo>
                    <a:lnTo>
                      <a:pt x="0" y="1356931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Arial"/>
                  <a:buNone/>
                </a:pPr>
                <a:r>
                  <a:t/>
                </a:r>
                <a:endParaRPr b="0" i="0" sz="2000" u="none" cap="none" strike="noStrike">
                  <a:solidFill>
                    <a:srgbClr val="5F497A"/>
                  </a:solidFill>
                  <a:latin typeface="Times New Roman"/>
                  <a:ea typeface="Times New Roman"/>
                  <a:cs typeface="Times New Roman"/>
                  <a:sym typeface="Times New Roman"/>
                </a:endParaRPr>
              </a:p>
            </p:txBody>
          </p:sp>
          <p:sp>
            <p:nvSpPr>
              <p:cNvPr id="169" name="Google Shape;169;p8"/>
              <p:cNvSpPr/>
              <p:nvPr/>
            </p:nvSpPr>
            <p:spPr>
              <a:xfrm>
                <a:off x="4242366" y="3602569"/>
                <a:ext cx="1861978" cy="1861845"/>
              </a:xfrm>
              <a:prstGeom prst="ellipse">
                <a:avLst/>
              </a:prstGeom>
              <a:solidFill>
                <a:srgbClr val="FCD5B5">
                  <a:alpha val="49411"/>
                </a:srgbClr>
              </a:solidFill>
              <a:ln cap="flat" cmpd="sng" w="25400">
                <a:solidFill>
                  <a:srgbClr val="FFFFFF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0" name="Google Shape;170;p8"/>
              <p:cNvSpPr/>
              <p:nvPr/>
            </p:nvSpPr>
            <p:spPr>
              <a:xfrm>
                <a:off x="5179890" y="4369111"/>
                <a:ext cx="4013463" cy="1356931"/>
              </a:xfrm>
              <a:custGeom>
                <a:rect b="b" l="l" r="r" t="t"/>
                <a:pathLst>
                  <a:path extrusionOk="0" h="1356931" w="4013463">
                    <a:moveTo>
                      <a:pt x="0" y="0"/>
                    </a:moveTo>
                    <a:lnTo>
                      <a:pt x="4013463" y="0"/>
                    </a:lnTo>
                    <a:lnTo>
                      <a:pt x="4013463" y="1356931"/>
                    </a:lnTo>
                    <a:lnTo>
                      <a:pt x="0" y="1356931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Arial"/>
                  <a:buNone/>
                </a:pPr>
                <a:r>
                  <a:t/>
                </a:r>
                <a:endParaRPr b="0" i="0" sz="2000" u="none" cap="none" strike="noStrike">
                  <a:solidFill>
                    <a:srgbClr val="FFC000"/>
                  </a:solidFill>
                  <a:latin typeface="Times New Roman"/>
                  <a:ea typeface="Times New Roman"/>
                  <a:cs typeface="Times New Roman"/>
                  <a:sym typeface="Times New Roman"/>
                </a:endParaRPr>
              </a:p>
            </p:txBody>
          </p:sp>
          <p:sp>
            <p:nvSpPr>
              <p:cNvPr id="171" name="Google Shape;171;p8"/>
              <p:cNvSpPr/>
              <p:nvPr/>
            </p:nvSpPr>
            <p:spPr>
              <a:xfrm>
                <a:off x="3366141" y="3602569"/>
                <a:ext cx="1861978" cy="1861845"/>
              </a:xfrm>
              <a:prstGeom prst="ellipse">
                <a:avLst/>
              </a:prstGeom>
              <a:solidFill>
                <a:srgbClr val="FFFF00">
                  <a:alpha val="49803"/>
                </a:srgbClr>
              </a:solidFill>
              <a:ln cap="flat" cmpd="sng" w="25400">
                <a:solidFill>
                  <a:srgbClr val="FFFFFF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2" name="Google Shape;172;p8"/>
              <p:cNvSpPr/>
              <p:nvPr/>
            </p:nvSpPr>
            <p:spPr>
              <a:xfrm>
                <a:off x="342214" y="4588187"/>
                <a:ext cx="3585974" cy="918777"/>
              </a:xfrm>
              <a:custGeom>
                <a:rect b="b" l="l" r="r" t="t"/>
                <a:pathLst>
                  <a:path extrusionOk="0" h="1757891" w="4051718">
                    <a:moveTo>
                      <a:pt x="0" y="0"/>
                    </a:moveTo>
                    <a:lnTo>
                      <a:pt x="4051718" y="0"/>
                    </a:lnTo>
                    <a:lnTo>
                      <a:pt x="4051718" y="1757891"/>
                    </a:lnTo>
                    <a:lnTo>
                      <a:pt x="0" y="1757891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953734"/>
                  </a:buClr>
                  <a:buSzPts val="2000"/>
                  <a:buFont typeface="Times New Roman"/>
                  <a:buNone/>
                </a:pPr>
                <a:r>
                  <a:rPr b="1" i="0" lang="en-US" sz="2000" u="none" cap="none" strike="noStrike">
                    <a:solidFill>
                      <a:srgbClr val="953734"/>
                    </a:solidFill>
                    <a:latin typeface="Times New Roman"/>
                    <a:ea typeface="Times New Roman"/>
                    <a:cs typeface="Times New Roman"/>
                    <a:sym typeface="Times New Roman"/>
                  </a:rPr>
                  <a:t>ученици уче да управљају својим процесом учења</a:t>
                </a:r>
                <a:endParaRPr/>
              </a:p>
            </p:txBody>
          </p:sp>
          <p:sp>
            <p:nvSpPr>
              <p:cNvPr id="173" name="Google Shape;173;p8"/>
              <p:cNvSpPr/>
              <p:nvPr/>
            </p:nvSpPr>
            <p:spPr>
              <a:xfrm>
                <a:off x="2839136" y="2769237"/>
                <a:ext cx="2119131" cy="1863230"/>
              </a:xfrm>
              <a:prstGeom prst="ellipse">
                <a:avLst/>
              </a:prstGeom>
              <a:solidFill>
                <a:srgbClr val="C3D69B">
                  <a:alpha val="49803"/>
                </a:srgbClr>
              </a:solidFill>
              <a:ln cap="flat" cmpd="sng" w="25400">
                <a:solidFill>
                  <a:srgbClr val="FFFFFF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4" name="Google Shape;174;p8"/>
              <p:cNvSpPr/>
              <p:nvPr/>
            </p:nvSpPr>
            <p:spPr>
              <a:xfrm>
                <a:off x="342214" y="3034997"/>
                <a:ext cx="3858226" cy="1065134"/>
              </a:xfrm>
              <a:custGeom>
                <a:rect b="b" l="l" r="r" t="t"/>
                <a:pathLst>
                  <a:path extrusionOk="0" h="1356931" w="4617057">
                    <a:moveTo>
                      <a:pt x="0" y="0"/>
                    </a:moveTo>
                    <a:lnTo>
                      <a:pt x="4617057" y="0"/>
                    </a:lnTo>
                    <a:lnTo>
                      <a:pt x="4617057" y="1356931"/>
                    </a:lnTo>
                    <a:lnTo>
                      <a:pt x="0" y="1356931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accent2"/>
                  </a:buClr>
                  <a:buSzPts val="2000"/>
                  <a:buFont typeface="Times New Roman"/>
                  <a:buNone/>
                </a:pPr>
                <a:r>
                  <a:rPr b="1" i="0" lang="en-US" sz="2000" u="none" cap="none" strike="noStrike">
                    <a:solidFill>
                      <a:schemeClr val="accent2"/>
                    </a:solidFill>
                    <a:latin typeface="Times New Roman"/>
                    <a:ea typeface="Times New Roman"/>
                    <a:cs typeface="Times New Roman"/>
                    <a:sym typeface="Times New Roman"/>
                  </a:rPr>
                  <a:t>развија организационе,</a:t>
                </a:r>
                <a:endParaRPr b="1" i="0" sz="2000" u="none" cap="none" strike="noStrike">
                  <a:solidFill>
                    <a:schemeClr val="accent2"/>
                  </a:solidFill>
                  <a:latin typeface="Times New Roman"/>
                  <a:ea typeface="Times New Roman"/>
                  <a:cs typeface="Times New Roman"/>
                  <a:sym typeface="Times New Roman"/>
                </a:endParaRPr>
              </a:p>
              <a:p>
                <a:pPr indent="0" lvl="0" marL="0" marR="0" rtl="0" algn="ctr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accent2"/>
                  </a:buClr>
                  <a:buSzPts val="2000"/>
                  <a:buFont typeface="Times New Roman"/>
                  <a:buNone/>
                </a:pPr>
                <a:r>
                  <a:rPr b="1" i="0" lang="en-US" sz="2000" u="none" cap="none" strike="noStrike">
                    <a:solidFill>
                      <a:schemeClr val="accent2"/>
                    </a:solidFill>
                    <a:latin typeface="Times New Roman"/>
                    <a:ea typeface="Times New Roman"/>
                    <a:cs typeface="Times New Roman"/>
                    <a:sym typeface="Times New Roman"/>
                  </a:rPr>
                  <a:t>социјалне и комуникацијске вештине</a:t>
                </a:r>
                <a:endParaRPr/>
              </a:p>
            </p:txBody>
          </p:sp>
        </p:grpSp>
        <p:sp>
          <p:nvSpPr>
            <p:cNvPr id="175" name="Google Shape;175;p8"/>
            <p:cNvSpPr txBox="1"/>
            <p:nvPr/>
          </p:nvSpPr>
          <p:spPr>
            <a:xfrm>
              <a:off x="2351088" y="2039938"/>
              <a:ext cx="4187825" cy="3698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604A7B"/>
                </a:buClr>
                <a:buSzPts val="2000"/>
                <a:buFont typeface="Times New Roman"/>
                <a:buNone/>
              </a:pPr>
              <a:r>
                <a:rPr b="1" i="0" lang="en-US" sz="2000" u="none">
                  <a:solidFill>
                    <a:srgbClr val="604A7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захтева сарадњу међу ученицима</a:t>
              </a:r>
              <a:endParaRPr/>
            </a:p>
          </p:txBody>
        </p:sp>
        <p:sp>
          <p:nvSpPr>
            <p:cNvPr id="176" name="Google Shape;176;p8"/>
            <p:cNvSpPr txBox="1"/>
            <p:nvPr/>
          </p:nvSpPr>
          <p:spPr>
            <a:xfrm>
              <a:off x="5675313" y="3140075"/>
              <a:ext cx="2425700" cy="6463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Times New Roman"/>
                <a:buNone/>
              </a:pPr>
              <a:r>
                <a:rPr b="1" i="0" lang="en-US" sz="2000" u="none">
                  <a:solidFill>
                    <a:schemeClr val="dk2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обезбеђује учење са разумевањем</a:t>
              </a:r>
              <a:endParaRPr/>
            </a:p>
          </p:txBody>
        </p:sp>
        <p:sp>
          <p:nvSpPr>
            <p:cNvPr id="177" name="Google Shape;177;p8"/>
            <p:cNvSpPr txBox="1"/>
            <p:nvPr/>
          </p:nvSpPr>
          <p:spPr>
            <a:xfrm>
              <a:off x="5260975" y="4868863"/>
              <a:ext cx="2840038" cy="101566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Times New Roman"/>
                <a:buNone/>
              </a:pPr>
              <a:r>
                <a:rPr b="1" i="0" lang="en-US" sz="2000" u="none">
                  <a:solidFill>
                    <a:schemeClr val="dk2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захтева разноврсне </a:t>
              </a:r>
              <a:endParaRPr/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Times New Roman"/>
                <a:buNone/>
              </a:pPr>
              <a:r>
                <a:rPr b="1" i="0" lang="en-US" sz="2000" u="none">
                  <a:solidFill>
                    <a:schemeClr val="dk2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активности од ученика</a:t>
              </a:r>
              <a:endParaRPr/>
            </a:p>
          </p:txBody>
        </p:sp>
      </p:grpSp>
      <p:sp>
        <p:nvSpPr>
          <p:cNvPr id="178" name="Google Shape;178;p8"/>
          <p:cNvSpPr txBox="1"/>
          <p:nvPr/>
        </p:nvSpPr>
        <p:spPr>
          <a:xfrm>
            <a:off x="525462" y="735012"/>
            <a:ext cx="8208962" cy="461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ПРОЈЕКТНА НАСТАВА У ОДНОСУ НА УЧЕНИКА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9"/>
          <p:cNvSpPr txBox="1"/>
          <p:nvPr/>
        </p:nvSpPr>
        <p:spPr>
          <a:xfrm>
            <a:off x="395287" y="711200"/>
            <a:ext cx="8208962" cy="8318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КАРАКТЕРИСТИКЕ ПРОЈЕКТНЕ НАСТАВЕ – ОЧЕКИВАЊА ОД НАСТАВНИКА</a:t>
            </a:r>
            <a:endParaRPr/>
          </a:p>
        </p:txBody>
      </p:sp>
      <p:grpSp>
        <p:nvGrpSpPr>
          <p:cNvPr id="184" name="Google Shape;184;p9"/>
          <p:cNvGrpSpPr/>
          <p:nvPr/>
        </p:nvGrpSpPr>
        <p:grpSpPr>
          <a:xfrm>
            <a:off x="374650" y="1916112"/>
            <a:ext cx="8574087" cy="3941762"/>
            <a:chOff x="374650" y="1916113"/>
            <a:chExt cx="8574088" cy="3941762"/>
          </a:xfrm>
        </p:grpSpPr>
        <p:grpSp>
          <p:nvGrpSpPr>
            <p:cNvPr id="185" name="Google Shape;185;p9"/>
            <p:cNvGrpSpPr/>
            <p:nvPr/>
          </p:nvGrpSpPr>
          <p:grpSpPr>
            <a:xfrm>
              <a:off x="374650" y="2012950"/>
              <a:ext cx="8574088" cy="3844925"/>
              <a:chOff x="299444" y="1542772"/>
              <a:chExt cx="8941744" cy="4183270"/>
            </a:xfrm>
          </p:grpSpPr>
          <p:sp>
            <p:nvSpPr>
              <p:cNvPr id="186" name="Google Shape;186;p9"/>
              <p:cNvSpPr/>
              <p:nvPr/>
            </p:nvSpPr>
            <p:spPr>
              <a:xfrm>
                <a:off x="1737042" y="1542772"/>
                <a:ext cx="6098187" cy="1054887"/>
              </a:xfrm>
              <a:custGeom>
                <a:rect b="b" l="l" r="r" t="t"/>
                <a:pathLst>
                  <a:path extrusionOk="0" h="1250505" w="6098187">
                    <a:moveTo>
                      <a:pt x="0" y="0"/>
                    </a:moveTo>
                    <a:lnTo>
                      <a:pt x="6098187" y="0"/>
                    </a:lnTo>
                    <a:lnTo>
                      <a:pt x="6098187" y="1250505"/>
                    </a:lnTo>
                    <a:lnTo>
                      <a:pt x="0" y="1250505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Arial"/>
                  <a:buNone/>
                </a:pPr>
                <a:r>
                  <a:t/>
                </a:r>
                <a:endParaRPr b="0" i="0" sz="2000" u="none" cap="none" strike="noStrike">
                  <a:solidFill>
                    <a:srgbClr val="FF0066"/>
                  </a:solidFill>
                  <a:latin typeface="Times New Roman"/>
                  <a:ea typeface="Times New Roman"/>
                  <a:cs typeface="Times New Roman"/>
                  <a:sym typeface="Times New Roman"/>
                </a:endParaRPr>
              </a:p>
            </p:txBody>
          </p:sp>
          <p:sp>
            <p:nvSpPr>
              <p:cNvPr id="187" name="Google Shape;187;p9"/>
              <p:cNvSpPr/>
              <p:nvPr/>
            </p:nvSpPr>
            <p:spPr>
              <a:xfrm>
                <a:off x="4512875" y="2769082"/>
                <a:ext cx="1862518" cy="1863646"/>
              </a:xfrm>
              <a:prstGeom prst="ellipse">
                <a:avLst/>
              </a:prstGeom>
              <a:solidFill>
                <a:srgbClr val="4F81BD">
                  <a:alpha val="49803"/>
                </a:srgbClr>
              </a:solidFill>
              <a:ln cap="flat" cmpd="sng" w="25400">
                <a:solidFill>
                  <a:srgbClr val="FFFFFF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8" name="Google Shape;188;p9"/>
              <p:cNvSpPr/>
              <p:nvPr/>
            </p:nvSpPr>
            <p:spPr>
              <a:xfrm>
                <a:off x="5179890" y="2743200"/>
                <a:ext cx="3964110" cy="1356931"/>
              </a:xfrm>
              <a:custGeom>
                <a:rect b="b" l="l" r="r" t="t"/>
                <a:pathLst>
                  <a:path extrusionOk="0" h="1356931" w="3964110">
                    <a:moveTo>
                      <a:pt x="0" y="0"/>
                    </a:moveTo>
                    <a:lnTo>
                      <a:pt x="3964110" y="0"/>
                    </a:lnTo>
                    <a:lnTo>
                      <a:pt x="3964110" y="1356931"/>
                    </a:lnTo>
                    <a:lnTo>
                      <a:pt x="0" y="1356931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Arial"/>
                  <a:buNone/>
                </a:pPr>
                <a:r>
                  <a:t/>
                </a:r>
                <a:endParaRPr b="0" i="0" sz="2000" u="none" cap="none" strike="noStrike">
                  <a:solidFill>
                    <a:srgbClr val="5F497A"/>
                  </a:solidFill>
                  <a:latin typeface="Times New Roman"/>
                  <a:ea typeface="Times New Roman"/>
                  <a:cs typeface="Times New Roman"/>
                  <a:sym typeface="Times New Roman"/>
                </a:endParaRPr>
              </a:p>
            </p:txBody>
          </p:sp>
          <p:sp>
            <p:nvSpPr>
              <p:cNvPr id="189" name="Google Shape;189;p9"/>
              <p:cNvSpPr/>
              <p:nvPr/>
            </p:nvSpPr>
            <p:spPr>
              <a:xfrm>
                <a:off x="4243016" y="3601590"/>
                <a:ext cx="1860863" cy="1861918"/>
              </a:xfrm>
              <a:prstGeom prst="ellipse">
                <a:avLst/>
              </a:prstGeom>
              <a:solidFill>
                <a:schemeClr val="accent2">
                  <a:alpha val="49803"/>
                </a:schemeClr>
              </a:solidFill>
              <a:ln cap="flat" cmpd="sng" w="25400">
                <a:solidFill>
                  <a:srgbClr val="FFFFFF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0" name="Google Shape;190;p9"/>
              <p:cNvSpPr/>
              <p:nvPr/>
            </p:nvSpPr>
            <p:spPr>
              <a:xfrm>
                <a:off x="5227725" y="4369111"/>
                <a:ext cx="4013463" cy="1356931"/>
              </a:xfrm>
              <a:custGeom>
                <a:rect b="b" l="l" r="r" t="t"/>
                <a:pathLst>
                  <a:path extrusionOk="0" h="1356931" w="4013463">
                    <a:moveTo>
                      <a:pt x="0" y="0"/>
                    </a:moveTo>
                    <a:lnTo>
                      <a:pt x="4013463" y="0"/>
                    </a:lnTo>
                    <a:lnTo>
                      <a:pt x="4013463" y="1356931"/>
                    </a:lnTo>
                    <a:lnTo>
                      <a:pt x="0" y="1356931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Arial"/>
                  <a:buNone/>
                </a:pPr>
                <a:r>
                  <a:t/>
                </a:r>
                <a:endParaRPr b="0" i="0" sz="2000" u="none" cap="none" strike="noStrike">
                  <a:solidFill>
                    <a:srgbClr val="FFC000"/>
                  </a:solidFill>
                  <a:latin typeface="Times New Roman"/>
                  <a:ea typeface="Times New Roman"/>
                  <a:cs typeface="Times New Roman"/>
                  <a:sym typeface="Times New Roman"/>
                </a:endParaRPr>
              </a:p>
            </p:txBody>
          </p:sp>
          <p:sp>
            <p:nvSpPr>
              <p:cNvPr id="191" name="Google Shape;191;p9"/>
              <p:cNvSpPr/>
              <p:nvPr/>
            </p:nvSpPr>
            <p:spPr>
              <a:xfrm>
                <a:off x="3365563" y="3601590"/>
                <a:ext cx="1862519" cy="1861918"/>
              </a:xfrm>
              <a:prstGeom prst="ellipse">
                <a:avLst/>
              </a:prstGeom>
              <a:solidFill>
                <a:srgbClr val="FF6600">
                  <a:alpha val="49411"/>
                </a:srgbClr>
              </a:solidFill>
              <a:ln cap="flat" cmpd="sng" w="25400">
                <a:solidFill>
                  <a:srgbClr val="FFFFFF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2" name="Google Shape;192;p9"/>
              <p:cNvSpPr/>
              <p:nvPr/>
            </p:nvSpPr>
            <p:spPr>
              <a:xfrm>
                <a:off x="299444" y="4794352"/>
                <a:ext cx="3627932" cy="918777"/>
              </a:xfrm>
              <a:custGeom>
                <a:rect b="b" l="l" r="r" t="t"/>
                <a:pathLst>
                  <a:path extrusionOk="0" h="1757891" w="4051718">
                    <a:moveTo>
                      <a:pt x="0" y="0"/>
                    </a:moveTo>
                    <a:lnTo>
                      <a:pt x="4051718" y="0"/>
                    </a:lnTo>
                    <a:lnTo>
                      <a:pt x="4051718" y="1757891"/>
                    </a:lnTo>
                    <a:lnTo>
                      <a:pt x="0" y="1757891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953734"/>
                  </a:buClr>
                  <a:buSzPts val="2000"/>
                  <a:buFont typeface="Times New Roman"/>
                  <a:buNone/>
                </a:pPr>
                <a:r>
                  <a:rPr b="1" i="0" lang="en-US" sz="2000" u="none" cap="none" strike="noStrike">
                    <a:solidFill>
                      <a:srgbClr val="953734"/>
                    </a:solidFill>
                    <a:latin typeface="Times New Roman"/>
                    <a:ea typeface="Times New Roman"/>
                    <a:cs typeface="Times New Roman"/>
                    <a:sym typeface="Times New Roman"/>
                  </a:rPr>
                  <a:t>преузима улогу координатора и критичког пријатеља</a:t>
                </a:r>
                <a:endParaRPr b="1" i="0" sz="2000" u="none" cap="none" strike="noStrike">
                  <a:solidFill>
                    <a:srgbClr val="953734"/>
                  </a:solidFill>
                  <a:latin typeface="Times New Roman"/>
                  <a:ea typeface="Times New Roman"/>
                  <a:cs typeface="Times New Roman"/>
                  <a:sym typeface="Times New Roman"/>
                </a:endParaRPr>
              </a:p>
            </p:txBody>
          </p:sp>
          <p:sp>
            <p:nvSpPr>
              <p:cNvPr id="193" name="Google Shape;193;p9"/>
              <p:cNvSpPr/>
              <p:nvPr/>
            </p:nvSpPr>
            <p:spPr>
              <a:xfrm>
                <a:off x="3095705" y="2769082"/>
                <a:ext cx="1862518" cy="1863646"/>
              </a:xfrm>
              <a:prstGeom prst="ellipse">
                <a:avLst/>
              </a:prstGeom>
              <a:solidFill>
                <a:srgbClr val="376092">
                  <a:alpha val="49803"/>
                </a:srgbClr>
              </a:solidFill>
              <a:ln cap="flat" cmpd="sng" w="25400">
                <a:solidFill>
                  <a:srgbClr val="FFFFFF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4" name="Google Shape;194;p9"/>
              <p:cNvSpPr/>
              <p:nvPr/>
            </p:nvSpPr>
            <p:spPr>
              <a:xfrm>
                <a:off x="342214" y="3034997"/>
                <a:ext cx="3858226" cy="1065134"/>
              </a:xfrm>
              <a:custGeom>
                <a:rect b="b" l="l" r="r" t="t"/>
                <a:pathLst>
                  <a:path extrusionOk="0" h="1356931" w="4617057">
                    <a:moveTo>
                      <a:pt x="0" y="0"/>
                    </a:moveTo>
                    <a:lnTo>
                      <a:pt x="4617057" y="0"/>
                    </a:lnTo>
                    <a:lnTo>
                      <a:pt x="4617057" y="1356931"/>
                    </a:lnTo>
                    <a:lnTo>
                      <a:pt x="0" y="1356931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Arial"/>
                  <a:buNone/>
                </a:pPr>
                <a:r>
                  <a:t/>
                </a:r>
                <a:endParaRPr b="1" i="0" sz="2000" u="none" cap="none" strike="noStrike">
                  <a:solidFill>
                    <a:schemeClr val="accent2"/>
                  </a:solidFill>
                  <a:latin typeface="Times New Roman"/>
                  <a:ea typeface="Times New Roman"/>
                  <a:cs typeface="Times New Roman"/>
                  <a:sym typeface="Times New Roman"/>
                </a:endParaRPr>
              </a:p>
            </p:txBody>
          </p:sp>
        </p:grpSp>
        <p:sp>
          <p:nvSpPr>
            <p:cNvPr id="195" name="Google Shape;195;p9"/>
            <p:cNvSpPr txBox="1"/>
            <p:nvPr/>
          </p:nvSpPr>
          <p:spPr>
            <a:xfrm>
              <a:off x="5683250" y="3116263"/>
              <a:ext cx="2921000" cy="9233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Times New Roman"/>
                <a:buNone/>
              </a:pPr>
              <a:r>
                <a:rPr b="1" i="0" lang="en-US" sz="2000" u="none">
                  <a:solidFill>
                    <a:schemeClr val="dk2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подстиче осмишљавање изазовних задатака</a:t>
              </a:r>
              <a:endParaRPr/>
            </a:p>
          </p:txBody>
        </p:sp>
        <p:sp>
          <p:nvSpPr>
            <p:cNvPr id="196" name="Google Shape;196;p9"/>
            <p:cNvSpPr txBox="1"/>
            <p:nvPr/>
          </p:nvSpPr>
          <p:spPr>
            <a:xfrm>
              <a:off x="5237163" y="4895850"/>
              <a:ext cx="3359150" cy="7078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Times New Roman"/>
                <a:buNone/>
              </a:pPr>
              <a:r>
                <a:rPr b="1" i="0" lang="en-US" sz="2000" u="none">
                  <a:solidFill>
                    <a:schemeClr val="dk2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промишља и предвиђа могуће изазова и тешкоће</a:t>
              </a:r>
              <a:endParaRPr/>
            </a:p>
          </p:txBody>
        </p:sp>
        <p:sp>
          <p:nvSpPr>
            <p:cNvPr id="197" name="Google Shape;197;p9"/>
            <p:cNvSpPr txBox="1"/>
            <p:nvPr/>
          </p:nvSpPr>
          <p:spPr>
            <a:xfrm>
              <a:off x="415925" y="3249613"/>
              <a:ext cx="3314700" cy="70802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1859C"/>
                </a:buClr>
                <a:buSzPts val="2000"/>
                <a:buFont typeface="Times New Roman"/>
                <a:buNone/>
              </a:pPr>
              <a:r>
                <a:rPr b="1" i="0" lang="en-US" sz="2000" u="none">
                  <a:solidFill>
                    <a:srgbClr val="31859C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није кључни извор знања и информација </a:t>
              </a:r>
              <a:endParaRPr/>
            </a:p>
          </p:txBody>
        </p:sp>
        <p:sp>
          <p:nvSpPr>
            <p:cNvPr id="198" name="Google Shape;198;p9"/>
            <p:cNvSpPr/>
            <p:nvPr/>
          </p:nvSpPr>
          <p:spPr>
            <a:xfrm>
              <a:off x="3829050" y="2459038"/>
              <a:ext cx="1584325" cy="1582737"/>
            </a:xfrm>
            <a:prstGeom prst="ellipse">
              <a:avLst/>
            </a:prstGeom>
            <a:solidFill>
              <a:srgbClr val="D99694">
                <a:alpha val="49803"/>
              </a:srgbClr>
            </a:solidFill>
            <a:ln cap="flat" cmpd="sng" w="25400">
              <a:solidFill>
                <a:srgbClr val="FFFFFF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9" name="Google Shape;199;p9"/>
            <p:cNvSpPr txBox="1"/>
            <p:nvPr/>
          </p:nvSpPr>
          <p:spPr>
            <a:xfrm>
              <a:off x="3063875" y="1916113"/>
              <a:ext cx="2878138" cy="70802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953735"/>
                </a:buClr>
                <a:buSzPts val="2000"/>
                <a:buFont typeface="Times New Roman"/>
                <a:buNone/>
              </a:pPr>
              <a:r>
                <a:rPr b="1" i="0" lang="en-US" sz="2000" u="none">
                  <a:solidFill>
                    <a:srgbClr val="953735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сарадник и подршка у процесу учења</a:t>
              </a:r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0"/>
          <p:cNvSpPr txBox="1"/>
          <p:nvPr/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</a:pPr>
            <a:r>
              <a:rPr b="0" i="0" lang="en-US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rPr>
              <a:t>zuov.gov.rs</a:t>
            </a:r>
            <a:endParaRPr/>
          </a:p>
        </p:txBody>
      </p:sp>
      <p:sp>
        <p:nvSpPr>
          <p:cNvPr id="205" name="Google Shape;205;p10"/>
          <p:cNvSpPr txBox="1"/>
          <p:nvPr/>
        </p:nvSpPr>
        <p:spPr>
          <a:xfrm>
            <a:off x="1042987" y="1989137"/>
            <a:ext cx="6840537" cy="15700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b="1" i="0" lang="en-US" sz="32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МЕЂУПРЕДМЕТНЕ КОМПЕТЕНЦИЈЕ И ПРОЈЕКТНА НАСТАВА</a:t>
            </a:r>
            <a:endParaRPr/>
          </a:p>
        </p:txBody>
      </p:sp>
      <p:pic>
        <p:nvPicPr>
          <p:cNvPr id="206" name="Google Shape;206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83325" y="4035425"/>
            <a:ext cx="2120900" cy="2092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oogle Shape;211;p11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4175" y="1414462"/>
            <a:ext cx="8448675" cy="5041900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11"/>
          <p:cNvSpPr txBox="1"/>
          <p:nvPr/>
        </p:nvSpPr>
        <p:spPr>
          <a:xfrm>
            <a:off x="971550" y="692150"/>
            <a:ext cx="6908800" cy="461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ПРОЈЕКТНА НАСТАВА ПОДСТИЧЕ РАЗВОЈ: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Google Shape;217;p1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4500" y="1268412"/>
            <a:ext cx="8255000" cy="5065712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p12"/>
          <p:cNvSpPr txBox="1"/>
          <p:nvPr/>
        </p:nvSpPr>
        <p:spPr>
          <a:xfrm>
            <a:off x="1290637" y="774700"/>
            <a:ext cx="6816725" cy="461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ПРОЈЕКТНА НАСТАВА ПОДСТИЧЕ РАЗВОЈ: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3"/>
          <p:cNvSpPr txBox="1"/>
          <p:nvPr>
            <p:ph type="title"/>
          </p:nvPr>
        </p:nvSpPr>
        <p:spPr>
          <a:xfrm>
            <a:off x="381000" y="669925"/>
            <a:ext cx="8229600" cy="598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ФАЗЕ ПРОЈЕКТНЕ НАСТАВЕ</a:t>
            </a:r>
            <a:endParaRPr/>
          </a:p>
        </p:txBody>
      </p:sp>
      <p:pic>
        <p:nvPicPr>
          <p:cNvPr id="224" name="Google Shape;22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2625" y="1627187"/>
            <a:ext cx="7888287" cy="4352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4"/>
          <p:cNvSpPr txBox="1"/>
          <p:nvPr>
            <p:ph idx="1" type="body"/>
          </p:nvPr>
        </p:nvSpPr>
        <p:spPr>
          <a:xfrm>
            <a:off x="468312" y="692150"/>
            <a:ext cx="8229600" cy="1512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РАД У ГРУПАМА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i="0" sz="240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пример добре праксе „Бечеј из нашег угла“ </a:t>
            </a:r>
            <a:endParaRPr/>
          </a:p>
        </p:txBody>
      </p:sp>
      <p:pic>
        <p:nvPicPr>
          <p:cNvPr id="230" name="Google Shape;230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87612" y="2708275"/>
            <a:ext cx="4168775" cy="2808287"/>
          </a:xfrm>
          <a:prstGeom prst="rect">
            <a:avLst/>
          </a:prstGeom>
          <a:noFill/>
          <a:ln>
            <a:noFill/>
          </a:ln>
          <a:effectLst>
            <a:outerShdw blurRad="63500">
              <a:srgbClr val="000000">
                <a:alpha val="69803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5"/>
          <p:cNvSpPr txBox="1"/>
          <p:nvPr>
            <p:ph type="title"/>
          </p:nvPr>
        </p:nvSpPr>
        <p:spPr>
          <a:xfrm>
            <a:off x="468312" y="990600"/>
            <a:ext cx="8229600" cy="7096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ЗАДАТАК 1 ‒ ПРВИ ДЕО</a:t>
            </a:r>
            <a:endParaRPr b="1" i="0" sz="240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1" lang="en-U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(односи се на материјал у прилогу)</a:t>
            </a:r>
            <a: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  <p:sp>
        <p:nvSpPr>
          <p:cNvPr id="236" name="Google Shape;236;p15"/>
          <p:cNvSpPr txBox="1"/>
          <p:nvPr>
            <p:ph idx="1" type="body"/>
          </p:nvPr>
        </p:nvSpPr>
        <p:spPr>
          <a:xfrm>
            <a:off x="395287" y="2636837"/>
            <a:ext cx="8569325" cy="27368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Издвојити елементе који показују да је ово пример пројектне наставе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Наведите елементе који недостају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6"/>
          <p:cNvSpPr txBox="1"/>
          <p:nvPr>
            <p:ph type="title"/>
          </p:nvPr>
        </p:nvSpPr>
        <p:spPr>
          <a:xfrm>
            <a:off x="468312" y="765175"/>
            <a:ext cx="8229600" cy="781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ЗАДАТАК 1 ‒ ДРУГИ ДЕО</a:t>
            </a:r>
            <a:endParaRPr b="1" i="0" sz="240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1" lang="en-US" sz="24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(односи се на материјал у прилогу) </a:t>
            </a:r>
            <a:r>
              <a:rPr b="1" i="0" lang="en-US" sz="240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</p:txBody>
      </p:sp>
      <p:sp>
        <p:nvSpPr>
          <p:cNvPr id="242" name="Google Shape;242;p16"/>
          <p:cNvSpPr txBox="1"/>
          <p:nvPr>
            <p:ph idx="1" type="body"/>
          </p:nvPr>
        </p:nvSpPr>
        <p:spPr>
          <a:xfrm>
            <a:off x="298450" y="2205037"/>
            <a:ext cx="8569325" cy="21605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Наведите улоге/задатке ученика/наставника у оквиру пројектне наставе</a:t>
            </a:r>
            <a:endParaRPr/>
          </a:p>
          <a:p>
            <a:pPr indent="-215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Упоредите одговоре са улогама ученика/наставника наведеним у материјалу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7"/>
          <p:cNvSpPr txBox="1"/>
          <p:nvPr>
            <p:ph type="title"/>
          </p:nvPr>
        </p:nvSpPr>
        <p:spPr>
          <a:xfrm>
            <a:off x="457200" y="620712"/>
            <a:ext cx="8229600" cy="5762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ШТА РАДЕ УЧЕНИЦИ (УЛОГЕ)</a:t>
            </a:r>
            <a:endParaRPr/>
          </a:p>
        </p:txBody>
      </p:sp>
      <p:pic>
        <p:nvPicPr>
          <p:cNvPr id="248" name="Google Shape;248;p1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1150" y="1285875"/>
            <a:ext cx="8521700" cy="52117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8"/>
          <p:cNvSpPr txBox="1"/>
          <p:nvPr>
            <p:ph type="title"/>
          </p:nvPr>
        </p:nvSpPr>
        <p:spPr>
          <a:xfrm>
            <a:off x="476250" y="620712"/>
            <a:ext cx="8229600" cy="5762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ШТА РАДИ НАСТАВНИК (УЛОГЕ)</a:t>
            </a:r>
            <a:endParaRPr/>
          </a:p>
        </p:txBody>
      </p:sp>
      <p:pic>
        <p:nvPicPr>
          <p:cNvPr id="254" name="Google Shape;254;p1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1150" y="1322387"/>
            <a:ext cx="8558212" cy="51577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9"/>
          <p:cNvSpPr txBox="1"/>
          <p:nvPr>
            <p:ph type="title"/>
          </p:nvPr>
        </p:nvSpPr>
        <p:spPr>
          <a:xfrm>
            <a:off x="381000" y="66992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БЛОК 2</a:t>
            </a:r>
            <a:b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ФАЗЕ ПРОЈЕКТНЕ НАСТАВЕ</a:t>
            </a:r>
            <a:endParaRPr/>
          </a:p>
        </p:txBody>
      </p:sp>
      <p:pic>
        <p:nvPicPr>
          <p:cNvPr id="260" name="Google Shape;260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8650" y="1822450"/>
            <a:ext cx="7886700" cy="4352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0"/>
          <p:cNvSpPr txBox="1"/>
          <p:nvPr>
            <p:ph type="title"/>
          </p:nvPr>
        </p:nvSpPr>
        <p:spPr>
          <a:xfrm>
            <a:off x="468312" y="692150"/>
            <a:ext cx="8229600" cy="5048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ФАЗЕ ПРОЈЕКТНЕ НАСТАВЕ</a:t>
            </a:r>
            <a:endParaRPr/>
          </a:p>
        </p:txBody>
      </p:sp>
      <p:graphicFrame>
        <p:nvGraphicFramePr>
          <p:cNvPr id="266" name="Google Shape;266;p20"/>
          <p:cNvGraphicFramePr/>
          <p:nvPr/>
        </p:nvGraphicFramePr>
        <p:xfrm>
          <a:off x="153987" y="1557337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{3E49DBC5-E860-4B37-9D0F-F6A4E6899A95}</a:tableStyleId>
              </a:tblPr>
              <a:tblGrid>
                <a:gridCol w="2616200"/>
                <a:gridCol w="6242050"/>
              </a:tblGrid>
              <a:tr h="844550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en-US" sz="2000" u="none" cap="none" strike="noStrike">
                          <a:solidFill>
                            <a:schemeClr val="lt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ПЛАНИРАЊЕ</a:t>
                      </a:r>
                      <a:endParaRPr/>
                    </a:p>
                  </a:txBody>
                  <a:tcPr marT="45700" marB="4570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 hMerge="1"/>
              </a:tr>
              <a:tr h="966775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ИЗБОР МЕЂУПРЕДМЕТНИХ КОМПЕТЕНЦИЈА, ПОСТАВЉАЊЕ ЦИЉА ПРОЈЕКТНЕ НАСТАВЕ</a:t>
                      </a:r>
                      <a:endParaRPr/>
                    </a:p>
                  </a:txBody>
                  <a:tcPr marT="45700" marB="4570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D8E8"/>
                    </a:solidFill>
                  </a:tcPr>
                </a:tc>
                <a:tc hMerge="1"/>
              </a:tr>
              <a:tr h="14287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Међупредметне компетенције</a:t>
                      </a:r>
                      <a:endParaRPr/>
                    </a:p>
                  </a:txBody>
                  <a:tcPr marT="45700" marB="4570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Одговоран однос према околини, сарадња, дигитална компетенција</a:t>
                      </a:r>
                      <a:endParaRPr/>
                    </a:p>
                  </a:txBody>
                  <a:tcPr marT="45700" marB="4570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9EDF4"/>
                    </a:solidFill>
                  </a:tcPr>
                </a:tc>
              </a:tr>
              <a:tr h="14954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Циљ пројектне наставе</a:t>
                      </a:r>
                      <a:endParaRPr/>
                    </a:p>
                  </a:txBody>
                  <a:tcPr marT="45700" marB="4570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Развој одговорности за заједничка постигнућа ученика (кроз реализацију пројекта који подстиче развијање еколошке свести)</a:t>
                      </a:r>
                      <a:endParaRPr/>
                    </a:p>
                  </a:txBody>
                  <a:tcPr marT="45700" marB="4570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1"/>
          <p:cNvSpPr txBox="1"/>
          <p:nvPr>
            <p:ph type="title"/>
          </p:nvPr>
        </p:nvSpPr>
        <p:spPr>
          <a:xfrm>
            <a:off x="395287" y="692150"/>
            <a:ext cx="8229600" cy="5048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ФАЗЕ ПРОЈЕКТНЕ НАСТАВЕ</a:t>
            </a:r>
            <a:endParaRPr/>
          </a:p>
        </p:txBody>
      </p:sp>
      <p:graphicFrame>
        <p:nvGraphicFramePr>
          <p:cNvPr id="272" name="Google Shape;272;p21"/>
          <p:cNvGraphicFramePr/>
          <p:nvPr/>
        </p:nvGraphicFramePr>
        <p:xfrm>
          <a:off x="107950" y="1557337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{3E49DBC5-E860-4B37-9D0F-F6A4E6899A95}</a:tableStyleId>
              </a:tblPr>
              <a:tblGrid>
                <a:gridCol w="2636825"/>
                <a:gridCol w="6291250"/>
              </a:tblGrid>
              <a:tr h="647700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en-US" sz="2000" u="none" cap="none" strike="noStrike">
                          <a:solidFill>
                            <a:schemeClr val="lt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ПЛАНИРАЊЕ</a:t>
                      </a:r>
                      <a:endParaRPr/>
                    </a:p>
                  </a:txBody>
                  <a:tcPr marT="45675" marB="45675" marR="91425" marL="91425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 hMerge="1"/>
              </a:tr>
              <a:tr h="719125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ИСХОДИ</a:t>
                      </a:r>
                      <a:endParaRPr/>
                    </a:p>
                  </a:txBody>
                  <a:tcPr marT="45675" marB="45675" marR="91425" marL="91425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D8E8"/>
                    </a:solidFill>
                  </a:tcPr>
                </a:tc>
                <a:tc hMerge="1"/>
              </a:tr>
              <a:tr h="30178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Исходи пројектне наставе</a:t>
                      </a:r>
                      <a:endParaRPr/>
                    </a:p>
                  </a:txBody>
                  <a:tcPr marT="45675" marB="45675" marR="91425" marL="91425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Ученици разумеју значај сарадње за остваривање заједничких циљева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alibri"/>
                        <a:buNone/>
                      </a:pPr>
                      <a:r>
                        <a:t/>
                      </a:r>
                      <a:endParaRPr b="0" i="0" sz="2000" u="none" cap="none" strike="noStrike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Ученици су спремни да се ангажују на реализацији заједничких циљева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alibri"/>
                        <a:buNone/>
                      </a:pPr>
                      <a:r>
                        <a:t/>
                      </a:r>
                      <a:endParaRPr b="0" i="0" sz="2000" u="none" cap="none" strike="noStrike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Ученици преузимају појединачну одговорност за заједничка постигнућа</a:t>
                      </a:r>
                      <a:endParaRPr/>
                    </a:p>
                  </a:txBody>
                  <a:tcPr marT="45675" marB="45675" marR="91425" marL="91425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7" name="Google Shape;277;p22"/>
          <p:cNvGraphicFramePr/>
          <p:nvPr/>
        </p:nvGraphicFramePr>
        <p:xfrm>
          <a:off x="107950" y="1628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{3E49DBC5-E860-4B37-9D0F-F6A4E6899A95}</a:tableStyleId>
              </a:tblPr>
              <a:tblGrid>
                <a:gridCol w="2268525"/>
                <a:gridCol w="6696075"/>
              </a:tblGrid>
              <a:tr h="752475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en-US" sz="2000" u="none" cap="none" strike="noStrike">
                          <a:solidFill>
                            <a:schemeClr val="lt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ПЛАНИРАЊЕ</a:t>
                      </a:r>
                      <a:endParaRPr/>
                    </a:p>
                  </a:txBody>
                  <a:tcPr marT="45700" marB="4570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 hMerge="1"/>
              </a:tr>
              <a:tr h="698500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ПОКРЕТАЊЕ ПРОЈЕКТА</a:t>
                      </a:r>
                      <a:endParaRPr/>
                    </a:p>
                  </a:txBody>
                  <a:tcPr marT="45700" marB="4570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D8E8"/>
                    </a:solidFill>
                  </a:tcPr>
                </a:tc>
                <a:tc hMerge="1"/>
              </a:tr>
              <a:tr h="11287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Дефинисање теме пројекта</a:t>
                      </a:r>
                      <a:endParaRPr/>
                    </a:p>
                  </a:txBody>
                  <a:tcPr marT="45700" marB="4570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„Земља и људи“</a:t>
                      </a:r>
                      <a:endParaRPr/>
                    </a:p>
                  </a:txBody>
                  <a:tcPr marT="45700" marB="4570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9EDF4"/>
                    </a:solidFill>
                  </a:tcPr>
                </a:tc>
              </a:tr>
              <a:tr h="16684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Дефинисање циља пројекта</a:t>
                      </a:r>
                      <a:endParaRPr/>
                    </a:p>
                  </a:txBody>
                  <a:tcPr marT="45700" marB="4570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Развијање еколошке свести ученика, подстицањем разумевања међузависности живог света, природних ресурса и климатских услова</a:t>
                      </a:r>
                      <a:endParaRPr/>
                    </a:p>
                  </a:txBody>
                  <a:tcPr marT="45700" marB="4570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3" name="Google Shape;283;p23"/>
          <p:cNvGraphicFramePr/>
          <p:nvPr/>
        </p:nvGraphicFramePr>
        <p:xfrm>
          <a:off x="179387" y="105251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{3E49DBC5-E860-4B37-9D0F-F6A4E6899A95}</a:tableStyleId>
              </a:tblPr>
              <a:tblGrid>
                <a:gridCol w="2268525"/>
                <a:gridCol w="6445250"/>
              </a:tblGrid>
              <a:tr h="647700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en-US" sz="2000" u="none" cap="none" strike="noStrike">
                          <a:solidFill>
                            <a:schemeClr val="lt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ПЛАНИРАЊЕ</a:t>
                      </a:r>
                      <a:endParaRPr/>
                    </a:p>
                  </a:txBody>
                  <a:tcPr marT="45700" marB="4570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 hMerge="1"/>
              </a:tr>
              <a:tr h="563550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ПОКРЕТАЊЕ ПРОЈЕКТА</a:t>
                      </a:r>
                      <a:endParaRPr/>
                    </a:p>
                  </a:txBody>
                  <a:tcPr marT="45700" marB="4570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D8E8"/>
                    </a:solidFill>
                  </a:tcPr>
                </a:tc>
                <a:tc hMerge="1"/>
              </a:tr>
              <a:tr h="29749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Исходи пројекта  </a:t>
                      </a:r>
                      <a:endParaRPr/>
                    </a:p>
                  </a:txBody>
                  <a:tcPr marT="45700" marB="4570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Ученици ће бити у стању да:</a:t>
                      </a:r>
                      <a:endParaRPr/>
                    </a:p>
                    <a:p>
                      <a:pPr indent="-12700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Arial"/>
                        <a:buChar char="•"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наведу факторе загађивања земљишта, воде и ваздуха и предвиђају последице њиховог дејства</a:t>
                      </a:r>
                      <a:endParaRPr/>
                    </a:p>
                    <a:p>
                      <a:pPr indent="-12700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Arial"/>
                        <a:buChar char="•"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процењују ризике и добити од употребе различитих супстанци по околину и здравље људи и одговорно поступају са њима</a:t>
                      </a:r>
                      <a:endParaRPr/>
                    </a:p>
                    <a:p>
                      <a:pPr indent="-12700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Arial"/>
                        <a:buChar char="•"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наведу примере за заштиту живог света у својој околини и активно учествују у очувању околине</a:t>
                      </a:r>
                      <a:endParaRPr/>
                    </a:p>
                  </a:txBody>
                  <a:tcPr marT="45700" marB="4570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9EDF4"/>
                    </a:solidFill>
                  </a:tcPr>
                </a:tc>
              </a:tr>
              <a:tr h="10064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Међупредметна корелација</a:t>
                      </a:r>
                      <a:endParaRPr/>
                    </a:p>
                  </a:txBody>
                  <a:tcPr marT="45700" marB="4570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Географија, Биологија, Хемија, Српски језик и књижевност, </a:t>
                      </a:r>
                      <a:r>
                        <a:rPr b="0" i="0" lang="en-US" sz="2000" u="none" cap="none" strike="noStrike">
                          <a:solidFill>
                            <a:srgbClr val="25406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Рачунарство и информатика/Информатика</a:t>
                      </a:r>
                      <a:endParaRPr/>
                    </a:p>
                  </a:txBody>
                  <a:tcPr marT="45700" marB="4570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8" name="Google Shape;288;p24"/>
          <p:cNvGraphicFramePr/>
          <p:nvPr/>
        </p:nvGraphicFramePr>
        <p:xfrm>
          <a:off x="250825" y="9810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{3E49DBC5-E860-4B37-9D0F-F6A4E6899A95}</a:tableStyleId>
              </a:tblPr>
              <a:tblGrid>
                <a:gridCol w="1614475"/>
                <a:gridCol w="7108825"/>
              </a:tblGrid>
              <a:tr h="576250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en-US" sz="2000" u="none" cap="none" strike="noStrike">
                          <a:solidFill>
                            <a:schemeClr val="lt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ПЛАНИРАЊЕ</a:t>
                      </a:r>
                      <a:endParaRPr/>
                    </a:p>
                  </a:txBody>
                  <a:tcPr marT="45700" marB="4570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 hMerge="1"/>
              </a:tr>
              <a:tr h="611175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ОДРЕЂИВАЊЕ ЗАДАТАКА, ПОДЕЛА АКТИВНОСТИ</a:t>
                      </a:r>
                      <a:endParaRPr/>
                    </a:p>
                  </a:txBody>
                  <a:tcPr marT="45700" marB="4570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D8E8"/>
                    </a:solidFill>
                  </a:tcPr>
                </a:tc>
                <a:tc hMerge="1"/>
              </a:tr>
              <a:tr h="11176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Задаци</a:t>
                      </a:r>
                      <a:endParaRPr/>
                    </a:p>
                  </a:txBody>
                  <a:tcPr marT="45700" marB="4570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indent="-342900" lvl="1" marL="8001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Arial"/>
                        <a:buAutoNum type="arabicPeriod"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Истражити који су највећи загађивачи животне средине</a:t>
                      </a:r>
                      <a:endParaRPr/>
                    </a:p>
                    <a:p>
                      <a:pPr indent="-342900" lvl="1" marL="8001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Arial"/>
                        <a:buAutoNum type="arabicPeriod"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Препознати и издвојити загађиваче у својој околини</a:t>
                      </a:r>
                      <a:endParaRPr/>
                    </a:p>
                  </a:txBody>
                  <a:tcPr marT="45700" marB="4570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9EDF4"/>
                    </a:solidFill>
                  </a:tcPr>
                </a:tc>
              </a:tr>
              <a:tr h="5381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Облик рада</a:t>
                      </a:r>
                      <a:endParaRPr/>
                    </a:p>
                  </a:txBody>
                  <a:tcPr marT="45700" marB="4570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Групни рад</a:t>
                      </a:r>
                      <a:endParaRPr/>
                    </a:p>
                  </a:txBody>
                  <a:tcPr marT="45700" marB="4570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D8E8"/>
                    </a:solidFill>
                  </a:tcPr>
                </a:tc>
              </a:tr>
              <a:tr h="25304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Активности</a:t>
                      </a:r>
                      <a:endParaRPr/>
                    </a:p>
                  </a:txBody>
                  <a:tcPr marT="45700" marB="4570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Прикупљање података 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Групе имају исте задатке, али се разликују извори из којих прикупљају податке:</a:t>
                      </a:r>
                      <a:endParaRPr/>
                    </a:p>
                    <a:p>
                      <a:pPr indent="-342900" lvl="1" marL="8001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Arial"/>
                        <a:buAutoNum type="arabicPeriod"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штампани медији (дневна и периодична штампа, дечји и стручни часописи – у зависности од узраста)</a:t>
                      </a:r>
                      <a:endParaRPr/>
                    </a:p>
                    <a:p>
                      <a:pPr indent="-342900" lvl="1" marL="8001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Arial"/>
                        <a:buAutoNum type="arabicPeriod"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електронски медији </a:t>
                      </a:r>
                      <a:endParaRPr/>
                    </a:p>
                    <a:p>
                      <a:pPr indent="-342900" lvl="1" marL="8001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Arial"/>
                        <a:buAutoNum type="arabicPeriod"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непосредни контакт/усмено (са комшијама, породицом, релевантним представницима заједнице и сл.)</a:t>
                      </a:r>
                      <a:endParaRPr/>
                    </a:p>
                  </a:txBody>
                  <a:tcPr marT="45700" marB="4570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3" name="Google Shape;293;p25"/>
          <p:cNvGraphicFramePr/>
          <p:nvPr/>
        </p:nvGraphicFramePr>
        <p:xfrm>
          <a:off x="179387" y="1036637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{3E49DBC5-E860-4B37-9D0F-F6A4E6899A95}</a:tableStyleId>
              </a:tblPr>
              <a:tblGrid>
                <a:gridCol w="1785925"/>
                <a:gridCol w="6927850"/>
              </a:tblGrid>
              <a:tr h="658800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en-US" sz="2000" u="none" cap="none" strike="noStrike">
                          <a:solidFill>
                            <a:schemeClr val="lt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ПЛАНИРАЊЕ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 hMerge="1"/>
              </a:tr>
              <a:tr h="720725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ПОДЕЛА АКТИВНОСТИ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D8E8"/>
                    </a:solidFill>
                  </a:tcPr>
                </a:tc>
                <a:tc hMerge="1"/>
              </a:tr>
              <a:tr h="37496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alibri"/>
                        <a:buNone/>
                      </a:pPr>
                      <a:r>
                        <a:t/>
                      </a:r>
                      <a:endParaRPr b="0" i="0" sz="2000" u="none" cap="none" strike="noStrike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alibri"/>
                        <a:buNone/>
                      </a:pPr>
                      <a:r>
                        <a:t/>
                      </a:r>
                      <a:endParaRPr b="0" i="0" sz="2000" u="none" cap="none" strike="noStrike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alibri"/>
                        <a:buNone/>
                      </a:pPr>
                      <a:r>
                        <a:t/>
                      </a:r>
                      <a:endParaRPr b="0" i="0" sz="2000" u="none" cap="none" strike="noStrike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alibri"/>
                        <a:buNone/>
                      </a:pPr>
                      <a:r>
                        <a:t/>
                      </a:r>
                      <a:endParaRPr b="0" i="0" sz="2000" u="none" cap="none" strike="noStrike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Активности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indent="-182562" lvl="0" marL="182562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Arial"/>
                        <a:buChar char="•"/>
                      </a:pPr>
                      <a:r>
                        <a:rPr b="1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Рад на прикупљеним подацима </a:t>
                      </a: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(сређивање и анализа података; издвајање кључних података; табеларно приказивање, израда графикона, дефинисање закључака и наредних корака)</a:t>
                      </a:r>
                      <a:endParaRPr/>
                    </a:p>
                    <a:p>
                      <a:pPr indent="-182562" lvl="0" marL="182562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Arial"/>
                        <a:buChar char="•"/>
                      </a:pPr>
                      <a:r>
                        <a:rPr b="1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Избор начина презентовања сређених података </a:t>
                      </a: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(ппт, пано, писани извештај, усмено излагање...)</a:t>
                      </a:r>
                      <a:endParaRPr b="0" i="0" sz="2000" u="none" cap="none" strike="noStrike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-182562" lvl="0" marL="182562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Arial"/>
                        <a:buChar char="•"/>
                      </a:pPr>
                      <a:r>
                        <a:rPr b="1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Презентовање </a:t>
                      </a: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(ППТ, гостовања, објављен чланак у школском листу или локалном билтену, трибина у ученичком парламенту...)</a:t>
                      </a:r>
                      <a:endParaRPr/>
                    </a:p>
                    <a:p>
                      <a:pPr indent="-182562" lvl="0" marL="182562" marR="0" rtl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Arial"/>
                        <a:buChar char="•"/>
                      </a:pPr>
                      <a:r>
                        <a:rPr b="1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Сумирање </a:t>
                      </a: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(наставник са ученицима сумира и изводи закључке који воде ка наредним задацима)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8" name="Google Shape;298;p26"/>
          <p:cNvGraphicFramePr/>
          <p:nvPr/>
        </p:nvGraphicFramePr>
        <p:xfrm>
          <a:off x="250825" y="141446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{3E49DBC5-E860-4B37-9D0F-F6A4E6899A95}</a:tableStyleId>
              </a:tblPr>
              <a:tblGrid>
                <a:gridCol w="2016125"/>
                <a:gridCol w="6769100"/>
              </a:tblGrid>
              <a:tr h="608000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en-US" sz="2000" u="none" cap="none" strike="noStrike">
                          <a:solidFill>
                            <a:schemeClr val="lt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ПЛАНИРАЊЕ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 hMerge="1"/>
              </a:tr>
              <a:tr h="774700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ОДРЕЂИВАЊЕ УЛОГА И ОДГОВОРНОСТИ, ВРЕМЕНСКЕ ДИНАМИКЕ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D8E8"/>
                    </a:solidFill>
                  </a:tcPr>
                </a:tc>
                <a:tc hMerge="1"/>
              </a:tr>
              <a:tr h="20542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alibri"/>
                        <a:buNone/>
                      </a:pPr>
                      <a:r>
                        <a:t/>
                      </a:r>
                      <a:endParaRPr b="0" i="0" sz="2000" u="none" cap="none" strike="noStrike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Улоге и одговорности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У оквиру сваке активности, ученици се на нивоу група договарају о улогама и одговорностима. </a:t>
                      </a:r>
                      <a:endParaRPr b="0" i="0" sz="2000" u="none" cap="none" strike="noStrike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alibri"/>
                        <a:buNone/>
                      </a:pPr>
                      <a:r>
                        <a:t/>
                      </a:r>
                      <a:endParaRPr b="0" i="0" sz="2000" u="none" cap="none" strike="noStrike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Наставник је упознат са договореним поделама улога и одговорности и интервенише у случају могућих потешкоћа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9EDF4"/>
                    </a:solidFill>
                  </a:tcPr>
                </a:tc>
              </a:tr>
              <a:tr h="8096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Временска динамика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Две недеље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3" name="Google Shape;303;p27"/>
          <p:cNvGraphicFramePr/>
          <p:nvPr/>
        </p:nvGraphicFramePr>
        <p:xfrm>
          <a:off x="179387" y="1125537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{3E49DBC5-E860-4B37-9D0F-F6A4E6899A95}</a:tableStyleId>
              </a:tblPr>
              <a:tblGrid>
                <a:gridCol w="2555875"/>
                <a:gridCol w="6229350"/>
              </a:tblGrid>
              <a:tr h="719125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en-US" sz="2000" u="none" cap="none" strike="noStrike">
                          <a:solidFill>
                            <a:schemeClr val="lt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ПЛАНИРАЊЕ</a:t>
                      </a:r>
                      <a:endParaRPr/>
                    </a:p>
                  </a:txBody>
                  <a:tcPr marT="45700" marB="4570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1"/>
                    </a:solidFill>
                  </a:tcPr>
                </a:tc>
                <a:tc hMerge="1"/>
              </a:tr>
              <a:tr h="625475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1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ОДРЕЂИВАЊЕ РЕСУРСА, ПРАЋЕЊЕ И ВРЕДНОВАЊЕ</a:t>
                      </a:r>
                      <a:endParaRPr/>
                    </a:p>
                  </a:txBody>
                  <a:tcPr marT="45700" marB="4570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D8E8"/>
                    </a:solidFill>
                  </a:tcPr>
                </a:tc>
                <a:tc hMerge="1"/>
              </a:tr>
              <a:tr h="14620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Ресурси</a:t>
                      </a:r>
                      <a:endParaRPr/>
                    </a:p>
                  </a:txBody>
                  <a:tcPr marT="45700" marB="4570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Приступ интернету, библиотеке, јавне читаонице, приватне збирке, рачунар, хамер папир, фломастери, маказе, пројектор, дија-филмови...</a:t>
                      </a:r>
                      <a:endParaRPr/>
                    </a:p>
                  </a:txBody>
                  <a:tcPr marT="45700" marB="4570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9EDF4"/>
                    </a:solidFill>
                  </a:tcPr>
                </a:tc>
              </a:tr>
              <a:tr h="21034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alibri"/>
                        <a:buNone/>
                      </a:pPr>
                      <a:r>
                        <a:t/>
                      </a:r>
                      <a:endParaRPr b="0" i="0" sz="2000" u="none" cap="none" strike="noStrike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Праћење и вредновање</a:t>
                      </a:r>
                      <a:endParaRPr/>
                    </a:p>
                  </a:txBody>
                  <a:tcPr marT="45700" marB="4570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Times New Roman"/>
                        <a:buNone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Ученици и наставник: </a:t>
                      </a:r>
                      <a:endParaRPr/>
                    </a:p>
                    <a:p>
                      <a:pPr indent="-182562" lvl="1" marL="639762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Arial"/>
                        <a:buChar char="•"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дефинишу шта ће све бити праћено и вредновано</a:t>
                      </a:r>
                      <a:endParaRPr/>
                    </a:p>
                    <a:p>
                      <a:pPr indent="-182562" lvl="1" marL="639762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Arial"/>
                        <a:buChar char="•"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одређују ко ће, кад и како вршити процену (самопроцена, међусобна, од стране наставника)</a:t>
                      </a:r>
                      <a:endParaRPr/>
                    </a:p>
                    <a:p>
                      <a:pPr indent="-182562" lvl="1" marL="639762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Pts val="2000"/>
                        <a:buFont typeface="Arial"/>
                        <a:buChar char="•"/>
                      </a:pPr>
                      <a:r>
                        <a:rPr b="0" i="0" lang="en-US" sz="2000" u="none" cap="none" strike="noStrike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дефинишу критеријуме вредновања</a:t>
                      </a:r>
                      <a:endParaRPr/>
                    </a:p>
                  </a:txBody>
                  <a:tcPr marT="45700" marB="4570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28"/>
          <p:cNvSpPr txBox="1"/>
          <p:nvPr>
            <p:ph type="title"/>
          </p:nvPr>
        </p:nvSpPr>
        <p:spPr>
          <a:xfrm>
            <a:off x="468312" y="620712"/>
            <a:ext cx="8229600" cy="5762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ЗАДАТАК 2</a:t>
            </a:r>
            <a:endParaRPr/>
          </a:p>
        </p:txBody>
      </p:sp>
      <p:sp>
        <p:nvSpPr>
          <p:cNvPr id="309" name="Google Shape;309;p28"/>
          <p:cNvSpPr txBox="1"/>
          <p:nvPr>
            <p:ph idx="1" type="body"/>
          </p:nvPr>
        </p:nvSpPr>
        <p:spPr>
          <a:xfrm>
            <a:off x="323850" y="1557337"/>
            <a:ext cx="8374062" cy="4967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Развити </a:t>
            </a:r>
            <a:r>
              <a:rPr b="1" i="0" lang="en-US" sz="20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фазу планирања </a:t>
            </a:r>
            <a:r>
              <a:rPr b="0" i="0" lang="en-US" sz="2000" u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пројектне наставе у контексту предмета који предајете, пратећи следећу структуру:</a:t>
            </a:r>
            <a:endParaRPr/>
          </a:p>
          <a:p>
            <a:pPr indent="-457200" lvl="1" marL="85725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alibri"/>
              <a:buAutoNum type="arabicPeriod"/>
            </a:pPr>
            <a:r>
              <a:rPr b="1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Међупредметна компетенција/е </a:t>
            </a:r>
            <a:r>
              <a:rPr b="0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које желите да развијете</a:t>
            </a:r>
            <a:endParaRPr/>
          </a:p>
          <a:p>
            <a:pPr indent="-457200" lvl="1" marL="85725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alibri"/>
              <a:buAutoNum type="arabicPeriod"/>
            </a:pPr>
            <a:r>
              <a:rPr b="1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Исходи</a:t>
            </a:r>
            <a:r>
              <a:rPr b="0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предмета које можете развити пројектном наставом</a:t>
            </a:r>
            <a:endParaRPr/>
          </a:p>
          <a:p>
            <a:pPr indent="-457200" lvl="1" marL="85725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alibri"/>
              <a:buAutoNum type="arabicPeriod"/>
            </a:pPr>
            <a:r>
              <a:rPr b="0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Међупредметна </a:t>
            </a:r>
            <a:r>
              <a:rPr b="1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корелација</a:t>
            </a:r>
            <a:endParaRPr/>
          </a:p>
          <a:p>
            <a:pPr indent="-457200" lvl="1" marL="85725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alibri"/>
              <a:buAutoNum type="arabicPeriod"/>
            </a:pPr>
            <a:r>
              <a:rPr b="0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Дефинисање </a:t>
            </a:r>
            <a:r>
              <a:rPr b="1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теме</a:t>
            </a:r>
            <a:r>
              <a:rPr b="0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пројекта</a:t>
            </a:r>
            <a:endParaRPr/>
          </a:p>
          <a:p>
            <a:pPr indent="-457200" lvl="1" marL="85725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alibri"/>
              <a:buAutoNum type="arabicPeriod"/>
            </a:pPr>
            <a:r>
              <a:rPr b="1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Активности</a:t>
            </a:r>
            <a:r>
              <a:rPr b="0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ученика и наставника</a:t>
            </a:r>
            <a:endParaRPr/>
          </a:p>
          <a:p>
            <a:pPr indent="-457200" lvl="1" marL="85725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alibri"/>
              <a:buAutoNum type="arabicPeriod"/>
            </a:pPr>
            <a:r>
              <a:rPr b="1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Временска динамика</a:t>
            </a:r>
            <a:endParaRPr/>
          </a:p>
          <a:p>
            <a:pPr indent="-457200" lvl="1" marL="85725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alibri"/>
              <a:buAutoNum type="arabicPeriod"/>
            </a:pPr>
            <a:r>
              <a:rPr b="1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Ресурси</a:t>
            </a:r>
            <a:endParaRPr/>
          </a:p>
          <a:p>
            <a:pPr indent="-457200" lvl="1" marL="85725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alibri"/>
              <a:buAutoNum type="arabicPeriod"/>
            </a:pPr>
            <a:r>
              <a:rPr b="1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Праћење и вредновање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29"/>
          <p:cNvSpPr txBox="1"/>
          <p:nvPr>
            <p:ph type="title"/>
          </p:nvPr>
        </p:nvSpPr>
        <p:spPr>
          <a:xfrm>
            <a:off x="469900" y="762000"/>
            <a:ext cx="82296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НЕКИ ОД ПРОБЛЕМА КОЈИ СЕ МОГУ ЈАВИТИ У ПРОЈЕКТНОЈ НАСТАВИ</a:t>
            </a:r>
            <a:r>
              <a:rPr b="1" i="0" lang="en-US" sz="2400" u="none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</a:t>
            </a:r>
            <a:endParaRPr/>
          </a:p>
        </p:txBody>
      </p:sp>
      <p:sp>
        <p:nvSpPr>
          <p:cNvPr id="315" name="Google Shape;315;p29"/>
          <p:cNvSpPr/>
          <p:nvPr/>
        </p:nvSpPr>
        <p:spPr>
          <a:xfrm>
            <a:off x="5651500" y="1412875"/>
            <a:ext cx="3097212" cy="2092325"/>
          </a:xfrm>
          <a:prstGeom prst="cloudCallout">
            <a:avLst>
              <a:gd fmla="val -2900" name="adj1"/>
              <a:gd fmla="val 16430" name="adj2"/>
            </a:avLst>
          </a:prstGeom>
          <a:solidFill>
            <a:schemeClr val="lt1"/>
          </a:solidFill>
          <a:ln cap="flat" cmpd="sng" w="254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Noto Sans Symbols"/>
              <a:buChar char="▪"/>
            </a:pPr>
            <a:r>
              <a:rPr b="0" i="0" lang="en-US" sz="18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неодговарајућа подела активности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Noto Sans Symbols"/>
              <a:buChar char="▪"/>
            </a:pPr>
            <a:r>
              <a:rPr b="0" i="0" lang="en-US" sz="18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планиране активности нису изводљиве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29"/>
          <p:cNvSpPr/>
          <p:nvPr/>
        </p:nvSpPr>
        <p:spPr>
          <a:xfrm>
            <a:off x="0" y="1524000"/>
            <a:ext cx="3733800" cy="2209800"/>
          </a:xfrm>
          <a:prstGeom prst="cloudCallout">
            <a:avLst>
              <a:gd fmla="val 22278" name="adj1"/>
              <a:gd fmla="val 14962" name="adj2"/>
            </a:avLst>
          </a:prstGeom>
          <a:solidFill>
            <a:schemeClr val="lt1"/>
          </a:solidFill>
          <a:ln cap="flat" cmpd="sng" w="254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800"/>
              <a:buFont typeface="Noto Sans Symbols"/>
              <a:buChar char="▪"/>
            </a:pPr>
            <a:r>
              <a:rPr b="0" i="0" lang="en-US" sz="1800" u="none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0" i="0" lang="en-US" sz="18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„уско“/„широко“ постављање теме и циља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Noto Sans Symbols"/>
              <a:buChar char="▪"/>
            </a:pPr>
            <a:r>
              <a:rPr b="0" i="0" lang="en-US" sz="18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непрецизно дефинисан план</a:t>
            </a:r>
            <a:endParaRPr/>
          </a:p>
        </p:txBody>
      </p:sp>
      <p:sp>
        <p:nvSpPr>
          <p:cNvPr id="317" name="Google Shape;317;p29"/>
          <p:cNvSpPr/>
          <p:nvPr/>
        </p:nvSpPr>
        <p:spPr>
          <a:xfrm>
            <a:off x="4787900" y="3721100"/>
            <a:ext cx="4356100" cy="3006725"/>
          </a:xfrm>
          <a:prstGeom prst="cloudCallout">
            <a:avLst>
              <a:gd fmla="val 2413" name="adj1"/>
              <a:gd fmla="val 1652" name="adj2"/>
            </a:avLst>
          </a:prstGeom>
          <a:gradFill>
            <a:gsLst>
              <a:gs pos="0">
                <a:srgbClr val="A3C4FF"/>
              </a:gs>
              <a:gs pos="35000">
                <a:srgbClr val="BFD5FF"/>
              </a:gs>
              <a:gs pos="100000">
                <a:srgbClr val="E5EEFF"/>
              </a:gs>
            </a:gsLst>
            <a:lin ang="16200000" scaled="0"/>
          </a:gradFill>
          <a:ln cap="flat" cmpd="sng" w="9525">
            <a:solidFill>
              <a:srgbClr val="4A7EBB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dir="5400000" dist="20000">
              <a:srgbClr val="000000">
                <a:alpha val="37647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1" i="0" sz="1800" u="none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1430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b="0" i="0" lang="en-US" sz="18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проблеми сарадње: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Times New Roman"/>
              <a:buNone/>
            </a:pPr>
            <a:r>
              <a:rPr b="0" i="0" lang="en-US" sz="18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појава такмичарског, уместо сарадничког односа; незадовољство и/или неравноправан ангажман неких чланова групе; неприхватање различитости између чланова групе. </a:t>
            </a:r>
            <a:endParaRPr/>
          </a:p>
        </p:txBody>
      </p:sp>
      <p:sp>
        <p:nvSpPr>
          <p:cNvPr id="318" name="Google Shape;318;p29"/>
          <p:cNvSpPr/>
          <p:nvPr/>
        </p:nvSpPr>
        <p:spPr>
          <a:xfrm>
            <a:off x="0" y="4343400"/>
            <a:ext cx="3124200" cy="2133600"/>
          </a:xfrm>
          <a:prstGeom prst="cloudCallout">
            <a:avLst>
              <a:gd fmla="val 24746" name="adj1"/>
              <a:gd fmla="val -2760" name="adj2"/>
            </a:avLst>
          </a:prstGeom>
          <a:gradFill>
            <a:gsLst>
              <a:gs pos="0">
                <a:srgbClr val="A3C4FF"/>
              </a:gs>
              <a:gs pos="35000">
                <a:srgbClr val="BFD5FF"/>
              </a:gs>
              <a:gs pos="100000">
                <a:srgbClr val="E5EEFF"/>
              </a:gs>
            </a:gsLst>
            <a:lin ang="16200000" scaled="0"/>
          </a:gradFill>
          <a:ln cap="flat" cmpd="sng" w="9525">
            <a:solidFill>
              <a:srgbClr val="4A7EBB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dir="5400000" dist="20000">
              <a:srgbClr val="000000">
                <a:alpha val="37647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71450" lvl="0" marL="28575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Noto Sans Symbols"/>
              <a:buChar char="▪"/>
            </a:pPr>
            <a:r>
              <a:rPr b="0" i="0" lang="en-US" sz="18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прекратки рокови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Noto Sans Symbols"/>
              <a:buChar char="▪"/>
            </a:pPr>
            <a:r>
              <a:rPr b="0" i="0" lang="en-US" sz="18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недостатак  материјала и опреме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descr="Teacher Classroom School Class Teach Woman" id="319" name="Google Shape;319;p29"/>
          <p:cNvSpPr txBox="1"/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descr="Teacher, Classroom, School, Class, Teach, Woman, Study" id="320" name="Google Shape;320;p29"/>
          <p:cNvSpPr txBox="1"/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1" name="Google Shape;321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03575" y="2819400"/>
            <a:ext cx="2051050" cy="185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30"/>
          <p:cNvSpPr txBox="1"/>
          <p:nvPr>
            <p:ph type="title"/>
          </p:nvPr>
        </p:nvSpPr>
        <p:spPr>
          <a:xfrm>
            <a:off x="469900" y="762000"/>
            <a:ext cx="82296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НЕКИ ОД ПРОБЛЕМА КОЈИ СЕ МОГУ ЈАВИТИ У ПРОЈЕКТНОЈ НАСТАВИ</a:t>
            </a:r>
            <a:r>
              <a:rPr b="1" i="0" lang="en-US" sz="2400" u="none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…</a:t>
            </a:r>
            <a:endParaRPr/>
          </a:p>
        </p:txBody>
      </p:sp>
      <p:sp>
        <p:nvSpPr>
          <p:cNvPr descr="Teacher Classroom School Class Teach Woman" id="327" name="Google Shape;327;p30"/>
          <p:cNvSpPr txBox="1"/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descr="Teacher, Classroom, School, Class, Teach, Woman, Study" id="328" name="Google Shape;328;p30"/>
          <p:cNvSpPr txBox="1"/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23-08-07_15a.jpg" id="329" name="Google Shape;329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17950" y="3213100"/>
            <a:ext cx="1903412" cy="1716087"/>
          </a:xfrm>
          <a:prstGeom prst="rect">
            <a:avLst/>
          </a:prstGeom>
          <a:noFill/>
          <a:ln>
            <a:noFill/>
          </a:ln>
        </p:spPr>
      </p:pic>
      <p:sp>
        <p:nvSpPr>
          <p:cNvPr id="330" name="Google Shape;330;p30"/>
          <p:cNvSpPr/>
          <p:nvPr/>
        </p:nvSpPr>
        <p:spPr>
          <a:xfrm>
            <a:off x="3475037" y="4922837"/>
            <a:ext cx="5715000" cy="1914525"/>
          </a:xfrm>
          <a:prstGeom prst="cloudCallout">
            <a:avLst>
              <a:gd fmla="val 5316" name="adj1"/>
              <a:gd fmla="val -3945" name="adj2"/>
            </a:avLst>
          </a:prstGeom>
          <a:gradFill>
            <a:gsLst>
              <a:gs pos="0">
                <a:srgbClr val="A3C4FF"/>
              </a:gs>
              <a:gs pos="35000">
                <a:srgbClr val="BFD5FF"/>
              </a:gs>
              <a:gs pos="100000">
                <a:srgbClr val="E5EEFF"/>
              </a:gs>
            </a:gsLst>
            <a:lin ang="16200000" scaled="0"/>
          </a:gradFill>
          <a:ln cap="flat" cmpd="sng" w="9525">
            <a:solidFill>
              <a:srgbClr val="4A7EBB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dir="5400000" dist="20000">
              <a:srgbClr val="000000">
                <a:alpha val="37647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85750" lvl="0" marL="28575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b="0" i="0" lang="en-US" sz="18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Наставник  треаба да буде педагошка подршка за ученичко трагање за решењем, а  не да проналази и исправља грешке</a:t>
            </a:r>
            <a:endParaRPr/>
          </a:p>
        </p:txBody>
      </p:sp>
      <p:sp>
        <p:nvSpPr>
          <p:cNvPr id="331" name="Google Shape;331;p30"/>
          <p:cNvSpPr/>
          <p:nvPr/>
        </p:nvSpPr>
        <p:spPr>
          <a:xfrm>
            <a:off x="-152400" y="1581150"/>
            <a:ext cx="4106862" cy="2938462"/>
          </a:xfrm>
          <a:prstGeom prst="cloudCallout">
            <a:avLst>
              <a:gd fmla="val 21419" name="adj1"/>
              <a:gd fmla="val 19663" name="adj2"/>
            </a:avLst>
          </a:prstGeom>
          <a:gradFill>
            <a:gsLst>
              <a:gs pos="0">
                <a:srgbClr val="A3C4FF"/>
              </a:gs>
              <a:gs pos="35000">
                <a:srgbClr val="BFD5FF"/>
              </a:gs>
              <a:gs pos="100000">
                <a:srgbClr val="E5EEFF"/>
              </a:gs>
            </a:gsLst>
            <a:lin ang="16200000" scaled="0"/>
          </a:gradFill>
          <a:ln cap="flat" cmpd="sng" w="9525">
            <a:solidFill>
              <a:srgbClr val="4A7EBB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3500" dir="5400000" dist="20000">
              <a:srgbClr val="000000">
                <a:alpha val="37647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85750" lvl="0" marL="28575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b="0" i="0" lang="en-US" sz="18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Вреднују се само резулатати пројекта</a:t>
            </a:r>
            <a:endParaRPr/>
          </a:p>
          <a:p>
            <a:pPr indent="-285750" lvl="0" marL="28575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b="0" i="0" lang="en-US" sz="18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Недостаје анализа самога процеса и доприноса појединаца укупном раду на пројекту</a:t>
            </a:r>
            <a:endParaRPr/>
          </a:p>
        </p:txBody>
      </p:sp>
      <p:sp>
        <p:nvSpPr>
          <p:cNvPr id="332" name="Google Shape;332;p30"/>
          <p:cNvSpPr/>
          <p:nvPr/>
        </p:nvSpPr>
        <p:spPr>
          <a:xfrm>
            <a:off x="5989637" y="1231900"/>
            <a:ext cx="3124200" cy="1981200"/>
          </a:xfrm>
          <a:prstGeom prst="cloudCallout">
            <a:avLst>
              <a:gd fmla="val -3909" name="adj1"/>
              <a:gd fmla="val 21627" name="adj2"/>
            </a:avLst>
          </a:prstGeom>
          <a:solidFill>
            <a:schemeClr val="lt1"/>
          </a:solidFill>
          <a:ln cap="flat" cmpd="sng" w="254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1430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b="0" i="0" lang="en-US" sz="18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Претварање пројекта у реферат</a:t>
            </a:r>
            <a:endParaRPr b="0" i="0" sz="2000" u="none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1"/>
          <p:cNvSpPr txBox="1"/>
          <p:nvPr>
            <p:ph type="title"/>
          </p:nvPr>
        </p:nvSpPr>
        <p:spPr>
          <a:xfrm>
            <a:off x="468312" y="950912"/>
            <a:ext cx="8229600" cy="53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СУМИРАЊЕ И ПРЕПОРУКЕ</a:t>
            </a:r>
            <a:endParaRPr/>
          </a:p>
        </p:txBody>
      </p:sp>
      <p:sp>
        <p:nvSpPr>
          <p:cNvPr id="338" name="Google Shape;338;p31"/>
          <p:cNvSpPr txBox="1"/>
          <p:nvPr>
            <p:ph idx="1" type="body"/>
          </p:nvPr>
        </p:nvSpPr>
        <p:spPr>
          <a:xfrm>
            <a:off x="457200" y="1852612"/>
            <a:ext cx="8229600" cy="44561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Ученике треба </a:t>
            </a:r>
            <a:r>
              <a:rPr b="1" i="0" lang="en-US" sz="20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припремити и обучити </a:t>
            </a:r>
            <a:r>
              <a:rPr b="0" i="0" lang="en-US" sz="20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овај вид наставе.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Потребно је прилагодити </a:t>
            </a:r>
            <a:r>
              <a:rPr b="1" i="0" lang="en-US" sz="20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пројектне активности </a:t>
            </a:r>
            <a:r>
              <a:rPr b="0" i="0" lang="en-US" sz="20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могућностима и способностима ученика и истовремено их ставити у „зону наредног развоја“.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Требало би да </a:t>
            </a:r>
            <a:r>
              <a:rPr b="1" i="0" lang="en-US" sz="20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тема</a:t>
            </a:r>
            <a:r>
              <a:rPr b="0" i="0" lang="en-US" sz="20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на којој се ради: буде важна и занимљива; представља изазов; обухвата шири контекст проблема; захтева међупредметну корелацију; отвара простор за истраживачки и тимски рад; развија опште међупредметне компетенције ...</a:t>
            </a:r>
            <a:endParaRPr/>
          </a:p>
          <a:p>
            <a:pPr indent="-215900" lvl="0" marL="342900" marR="0" rtl="0" algn="l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32"/>
          <p:cNvSpPr txBox="1"/>
          <p:nvPr>
            <p:ph type="title"/>
          </p:nvPr>
        </p:nvSpPr>
        <p:spPr>
          <a:xfrm>
            <a:off x="457200" y="692150"/>
            <a:ext cx="8229600" cy="5048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Times New Roman"/>
              <a:buNone/>
            </a:pPr>
            <a:r>
              <a:rPr b="1" i="0" lang="en-US" sz="24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СУМИРАЊЕ И ПРЕПОРУКЕ</a:t>
            </a:r>
            <a:endParaRPr/>
          </a:p>
        </p:txBody>
      </p:sp>
      <p:sp>
        <p:nvSpPr>
          <p:cNvPr id="344" name="Google Shape;344;p32"/>
          <p:cNvSpPr txBox="1"/>
          <p:nvPr>
            <p:ph idx="1" type="body"/>
          </p:nvPr>
        </p:nvSpPr>
        <p:spPr>
          <a:xfrm>
            <a:off x="457200" y="1557337"/>
            <a:ext cx="8229600" cy="3671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Потребно је да сви ученици са наставником прођу кроз све фазе рада на пројекту.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Потребно је заједно предвиде проблеме и могуће начине њиховог решавања.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Потребно је поделити активности и договорити се о подели задужења и раду на решавању постављеног проблема.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Важно је посветити време критичком осврту на урађено. 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Важно је промовисати резултате пројекта.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1_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2017-12-04T08:04:57Z</dcterms:created>
  <dc:creator>Tanja</dc:creator>
</cp:coreProperties>
</file>