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942496-35EE-453C-B1BD-B5606A543486}" v="31" dt="2022-11-09T23:31:48.7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lena Krstic" userId="971bb9ade1e41a53" providerId="LiveId" clId="{6A942496-35EE-453C-B1BD-B5606A543486}"/>
    <pc:docChg chg="custSel addSld delSld modSld">
      <pc:chgData name="Milena Krstic" userId="971bb9ade1e41a53" providerId="LiveId" clId="{6A942496-35EE-453C-B1BD-B5606A543486}" dt="2022-11-09T23:31:48.779" v="120" actId="14100"/>
      <pc:docMkLst>
        <pc:docMk/>
      </pc:docMkLst>
      <pc:sldChg chg="add del">
        <pc:chgData name="Milena Krstic" userId="971bb9ade1e41a53" providerId="LiveId" clId="{6A942496-35EE-453C-B1BD-B5606A543486}" dt="2022-11-09T23:14:44.601" v="5" actId="47"/>
        <pc:sldMkLst>
          <pc:docMk/>
          <pc:sldMk cId="0" sldId="256"/>
        </pc:sldMkLst>
      </pc:sldChg>
      <pc:sldChg chg="modSp">
        <pc:chgData name="Milena Krstic" userId="971bb9ade1e41a53" providerId="LiveId" clId="{6A942496-35EE-453C-B1BD-B5606A543486}" dt="2022-11-09T23:31:35.741" v="119" actId="122"/>
        <pc:sldMkLst>
          <pc:docMk/>
          <pc:sldMk cId="0" sldId="261"/>
        </pc:sldMkLst>
        <pc:spChg chg="mod">
          <ac:chgData name="Milena Krstic" userId="971bb9ade1e41a53" providerId="LiveId" clId="{6A942496-35EE-453C-B1BD-B5606A543486}" dt="2022-11-09T23:31:35.741" v="119" actId="122"/>
          <ac:spMkLst>
            <pc:docMk/>
            <pc:sldMk cId="0" sldId="261"/>
            <ac:spMk id="5122" creationId="{00000000-0000-0000-0000-000000000000}"/>
          </ac:spMkLst>
        </pc:spChg>
      </pc:sldChg>
      <pc:sldChg chg="modSp">
        <pc:chgData name="Milena Krstic" userId="971bb9ade1e41a53" providerId="LiveId" clId="{6A942496-35EE-453C-B1BD-B5606A543486}" dt="2022-11-09T23:31:48.779" v="120" actId="14100"/>
        <pc:sldMkLst>
          <pc:docMk/>
          <pc:sldMk cId="0" sldId="262"/>
        </pc:sldMkLst>
        <pc:spChg chg="mod">
          <ac:chgData name="Milena Krstic" userId="971bb9ade1e41a53" providerId="LiveId" clId="{6A942496-35EE-453C-B1BD-B5606A543486}" dt="2022-11-09T23:31:48.779" v="120" actId="14100"/>
          <ac:spMkLst>
            <pc:docMk/>
            <pc:sldMk cId="0" sldId="262"/>
            <ac:spMk id="7170" creationId="{00000000-0000-0000-0000-000000000000}"/>
          </ac:spMkLst>
        </pc:spChg>
      </pc:sldChg>
      <pc:sldChg chg="modSp mod">
        <pc:chgData name="Milena Krstic" userId="971bb9ade1e41a53" providerId="LiveId" clId="{6A942496-35EE-453C-B1BD-B5606A543486}" dt="2022-11-09T23:14:15.294" v="4" actId="13926"/>
        <pc:sldMkLst>
          <pc:docMk/>
          <pc:sldMk cId="0" sldId="265"/>
        </pc:sldMkLst>
        <pc:spChg chg="mod">
          <ac:chgData name="Milena Krstic" userId="971bb9ade1e41a53" providerId="LiveId" clId="{6A942496-35EE-453C-B1BD-B5606A543486}" dt="2022-11-09T23:14:15.294" v="4" actId="13926"/>
          <ac:spMkLst>
            <pc:docMk/>
            <pc:sldMk cId="0" sldId="265"/>
            <ac:spMk id="10243" creationId="{00000000-0000-0000-0000-000000000000}"/>
          </ac:spMkLst>
        </pc:spChg>
      </pc:sldChg>
      <pc:sldChg chg="modSp add mod">
        <pc:chgData name="Milena Krstic" userId="971bb9ade1e41a53" providerId="LiveId" clId="{6A942496-35EE-453C-B1BD-B5606A543486}" dt="2022-11-09T23:15:57.601" v="13" actId="120"/>
        <pc:sldMkLst>
          <pc:docMk/>
          <pc:sldMk cId="0" sldId="283"/>
        </pc:sldMkLst>
        <pc:spChg chg="mod">
          <ac:chgData name="Milena Krstic" userId="971bb9ade1e41a53" providerId="LiveId" clId="{6A942496-35EE-453C-B1BD-B5606A543486}" dt="2022-11-09T23:15:57.601" v="13" actId="120"/>
          <ac:spMkLst>
            <pc:docMk/>
            <pc:sldMk cId="0" sldId="283"/>
            <ac:spMk id="103" creationId="{00000000-0000-0000-0000-000000000000}"/>
          </ac:spMkLst>
        </pc:spChg>
        <pc:picChg chg="mod">
          <ac:chgData name="Milena Krstic" userId="971bb9ade1e41a53" providerId="LiveId" clId="{6A942496-35EE-453C-B1BD-B5606A543486}" dt="2022-11-09T23:15:29.592" v="8" actId="1076"/>
          <ac:picMkLst>
            <pc:docMk/>
            <pc:sldMk cId="0" sldId="283"/>
            <ac:picMk id="102" creationId="{00000000-0000-0000-0000-000000000000}"/>
          </ac:picMkLst>
        </pc:picChg>
      </pc:sldChg>
      <pc:sldChg chg="modSp add modNotes">
        <pc:chgData name="Milena Krstic" userId="971bb9ade1e41a53" providerId="LiveId" clId="{6A942496-35EE-453C-B1BD-B5606A543486}" dt="2022-11-09T23:18:27.580" v="18" actId="207"/>
        <pc:sldMkLst>
          <pc:docMk/>
          <pc:sldMk cId="0" sldId="284"/>
        </pc:sldMkLst>
        <pc:spChg chg="mod">
          <ac:chgData name="Milena Krstic" userId="971bb9ade1e41a53" providerId="LiveId" clId="{6A942496-35EE-453C-B1BD-B5606A543486}" dt="2022-11-09T23:18:27.580" v="18" actId="207"/>
          <ac:spMkLst>
            <pc:docMk/>
            <pc:sldMk cId="0" sldId="284"/>
            <ac:spMk id="108" creationId="{00000000-0000-0000-0000-000000000000}"/>
          </ac:spMkLst>
        </pc:spChg>
        <pc:picChg chg="mod">
          <ac:chgData name="Milena Krstic" userId="971bb9ade1e41a53" providerId="LiveId" clId="{6A942496-35EE-453C-B1BD-B5606A543486}" dt="2022-11-09T23:18:09.285" v="15" actId="1076"/>
          <ac:picMkLst>
            <pc:docMk/>
            <pc:sldMk cId="0" sldId="284"/>
            <ac:picMk id="109" creationId="{00000000-0000-0000-0000-000000000000}"/>
          </ac:picMkLst>
        </pc:picChg>
      </pc:sldChg>
      <pc:sldChg chg="modSp add modNotes">
        <pc:chgData name="Milena Krstic" userId="971bb9ade1e41a53" providerId="LiveId" clId="{6A942496-35EE-453C-B1BD-B5606A543486}" dt="2022-11-09T23:18:45.618" v="20" actId="1076"/>
        <pc:sldMkLst>
          <pc:docMk/>
          <pc:sldMk cId="0" sldId="285"/>
        </pc:sldMkLst>
        <pc:spChg chg="mod">
          <ac:chgData name="Milena Krstic" userId="971bb9ade1e41a53" providerId="LiveId" clId="{6A942496-35EE-453C-B1BD-B5606A543486}" dt="2022-11-09T23:18:45.618" v="20" actId="1076"/>
          <ac:spMkLst>
            <pc:docMk/>
            <pc:sldMk cId="0" sldId="285"/>
            <ac:spMk id="115" creationId="{00000000-0000-0000-0000-000000000000}"/>
          </ac:spMkLst>
        </pc:spChg>
      </pc:sldChg>
      <pc:sldChg chg="delSp modSp add mod">
        <pc:chgData name="Milena Krstic" userId="971bb9ade1e41a53" providerId="LiveId" clId="{6A942496-35EE-453C-B1BD-B5606A543486}" dt="2022-11-09T23:28:23.991" v="118" actId="122"/>
        <pc:sldMkLst>
          <pc:docMk/>
          <pc:sldMk cId="0" sldId="286"/>
        </pc:sldMkLst>
        <pc:spChg chg="del">
          <ac:chgData name="Milena Krstic" userId="971bb9ade1e41a53" providerId="LiveId" clId="{6A942496-35EE-453C-B1BD-B5606A543486}" dt="2022-11-09T23:19:35.805" v="26" actId="478"/>
          <ac:spMkLst>
            <pc:docMk/>
            <pc:sldMk cId="0" sldId="286"/>
            <ac:spMk id="121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8:23.991" v="118" actId="122"/>
          <ac:spMkLst>
            <pc:docMk/>
            <pc:sldMk cId="0" sldId="286"/>
            <ac:spMk id="122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0:21.555" v="31" actId="14100"/>
          <ac:spMkLst>
            <pc:docMk/>
            <pc:sldMk cId="0" sldId="286"/>
            <ac:spMk id="126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0:36.965" v="34" actId="1076"/>
          <ac:spMkLst>
            <pc:docMk/>
            <pc:sldMk cId="0" sldId="286"/>
            <ac:spMk id="127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1:04.866" v="40" actId="1076"/>
          <ac:spMkLst>
            <pc:docMk/>
            <pc:sldMk cId="0" sldId="286"/>
            <ac:spMk id="128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0:47.274" v="36" actId="255"/>
          <ac:spMkLst>
            <pc:docMk/>
            <pc:sldMk cId="0" sldId="286"/>
            <ac:spMk id="129" creationId="{00000000-0000-0000-0000-000000000000}"/>
          </ac:spMkLst>
        </pc:spChg>
      </pc:sldChg>
      <pc:sldChg chg="delSp modSp add mod">
        <pc:chgData name="Milena Krstic" userId="971bb9ade1e41a53" providerId="LiveId" clId="{6A942496-35EE-453C-B1BD-B5606A543486}" dt="2022-11-09T23:28:17.887" v="117" actId="122"/>
        <pc:sldMkLst>
          <pc:docMk/>
          <pc:sldMk cId="0" sldId="287"/>
        </pc:sldMkLst>
        <pc:spChg chg="del">
          <ac:chgData name="Milena Krstic" userId="971bb9ade1e41a53" providerId="LiveId" clId="{6A942496-35EE-453C-B1BD-B5606A543486}" dt="2022-11-09T23:23:01.457" v="61" actId="478"/>
          <ac:spMkLst>
            <pc:docMk/>
            <pc:sldMk cId="0" sldId="287"/>
            <ac:spMk id="134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8:17.887" v="117" actId="122"/>
          <ac:spMkLst>
            <pc:docMk/>
            <pc:sldMk cId="0" sldId="287"/>
            <ac:spMk id="135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3:58.003" v="70" actId="1076"/>
          <ac:spMkLst>
            <pc:docMk/>
            <pc:sldMk cId="0" sldId="287"/>
            <ac:spMk id="137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2:24.003" v="52" actId="1076"/>
          <ac:spMkLst>
            <pc:docMk/>
            <pc:sldMk cId="0" sldId="287"/>
            <ac:spMk id="140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2:17.272" v="50" actId="255"/>
          <ac:spMkLst>
            <pc:docMk/>
            <pc:sldMk cId="0" sldId="287"/>
            <ac:spMk id="146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2:17.272" v="50" actId="255"/>
          <ac:spMkLst>
            <pc:docMk/>
            <pc:sldMk cId="0" sldId="287"/>
            <ac:spMk id="147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2:41.884" v="56" actId="1076"/>
          <ac:spMkLst>
            <pc:docMk/>
            <pc:sldMk cId="0" sldId="287"/>
            <ac:spMk id="148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2:59.551" v="60" actId="1076"/>
          <ac:spMkLst>
            <pc:docMk/>
            <pc:sldMk cId="0" sldId="287"/>
            <ac:spMk id="149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3:38.269" v="65" actId="12789"/>
          <ac:spMkLst>
            <pc:docMk/>
            <pc:sldMk cId="0" sldId="287"/>
            <ac:spMk id="150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3:38.269" v="65" actId="12789"/>
          <ac:spMkLst>
            <pc:docMk/>
            <pc:sldMk cId="0" sldId="287"/>
            <ac:spMk id="151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3:38.269" v="65" actId="12789"/>
          <ac:spMkLst>
            <pc:docMk/>
            <pc:sldMk cId="0" sldId="287"/>
            <ac:spMk id="152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19.487" v="71" actId="255"/>
          <ac:spMkLst>
            <pc:docMk/>
            <pc:sldMk cId="0" sldId="287"/>
            <ac:spMk id="154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37.035" v="75" actId="255"/>
          <ac:spMkLst>
            <pc:docMk/>
            <pc:sldMk cId="0" sldId="287"/>
            <ac:spMk id="155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23.600" v="72" actId="255"/>
          <ac:spMkLst>
            <pc:docMk/>
            <pc:sldMk cId="0" sldId="287"/>
            <ac:spMk id="156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28.411" v="73" actId="255"/>
          <ac:spMkLst>
            <pc:docMk/>
            <pc:sldMk cId="0" sldId="287"/>
            <ac:spMk id="157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32.101" v="74" actId="255"/>
          <ac:spMkLst>
            <pc:docMk/>
            <pc:sldMk cId="0" sldId="287"/>
            <ac:spMk id="158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46.888" v="77" actId="255"/>
          <ac:spMkLst>
            <pc:docMk/>
            <pc:sldMk cId="0" sldId="287"/>
            <ac:spMk id="159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51.428" v="78" actId="255"/>
          <ac:spMkLst>
            <pc:docMk/>
            <pc:sldMk cId="0" sldId="287"/>
            <ac:spMk id="160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55.408" v="79" actId="255"/>
          <ac:spMkLst>
            <pc:docMk/>
            <pc:sldMk cId="0" sldId="287"/>
            <ac:spMk id="161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4:59.921" v="80" actId="255"/>
          <ac:spMkLst>
            <pc:docMk/>
            <pc:sldMk cId="0" sldId="287"/>
            <ac:spMk id="162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5:03.895" v="81" actId="255"/>
          <ac:spMkLst>
            <pc:docMk/>
            <pc:sldMk cId="0" sldId="287"/>
            <ac:spMk id="163" creationId="{00000000-0000-0000-0000-000000000000}"/>
          </ac:spMkLst>
        </pc:spChg>
      </pc:sldChg>
      <pc:sldChg chg="delSp modSp add mod">
        <pc:chgData name="Milena Krstic" userId="971bb9ade1e41a53" providerId="LiveId" clId="{6A942496-35EE-453C-B1BD-B5606A543486}" dt="2022-11-09T23:28:09.193" v="115" actId="122"/>
        <pc:sldMkLst>
          <pc:docMk/>
          <pc:sldMk cId="0" sldId="288"/>
        </pc:sldMkLst>
        <pc:spChg chg="del mod">
          <ac:chgData name="Milena Krstic" userId="971bb9ade1e41a53" providerId="LiveId" clId="{6A942496-35EE-453C-B1BD-B5606A543486}" dt="2022-11-09T23:25:43.012" v="87" actId="478"/>
          <ac:spMkLst>
            <pc:docMk/>
            <pc:sldMk cId="0" sldId="288"/>
            <ac:spMk id="168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8:09.193" v="115" actId="122"/>
          <ac:spMkLst>
            <pc:docMk/>
            <pc:sldMk cId="0" sldId="288"/>
            <ac:spMk id="169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5:50.819" v="88" actId="14100"/>
          <ac:spMkLst>
            <pc:docMk/>
            <pc:sldMk cId="0" sldId="288"/>
            <ac:spMk id="171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6:29.778" v="96" actId="1076"/>
          <ac:spMkLst>
            <pc:docMk/>
            <pc:sldMk cId="0" sldId="288"/>
            <ac:spMk id="172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6:26.470" v="95" actId="1076"/>
          <ac:spMkLst>
            <pc:docMk/>
            <pc:sldMk cId="0" sldId="288"/>
            <ac:spMk id="173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6:32.792" v="97" actId="14100"/>
          <ac:spMkLst>
            <pc:docMk/>
            <pc:sldMk cId="0" sldId="288"/>
            <ac:spMk id="174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5:37.395" v="85" actId="1076"/>
          <ac:spMkLst>
            <pc:docMk/>
            <pc:sldMk cId="0" sldId="288"/>
            <ac:spMk id="175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6:47.401" v="99" actId="1076"/>
          <ac:spMkLst>
            <pc:docMk/>
            <pc:sldMk cId="0" sldId="288"/>
            <ac:spMk id="177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7:04.153" v="104" actId="14100"/>
          <ac:spMkLst>
            <pc:docMk/>
            <pc:sldMk cId="0" sldId="288"/>
            <ac:spMk id="178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5:29.795" v="83" actId="255"/>
          <ac:spMkLst>
            <pc:docMk/>
            <pc:sldMk cId="0" sldId="288"/>
            <ac:spMk id="179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6:50.162" v="100" actId="14100"/>
          <ac:spMkLst>
            <pc:docMk/>
            <pc:sldMk cId="0" sldId="288"/>
            <ac:spMk id="180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6:58.941" v="103" actId="1076"/>
          <ac:spMkLst>
            <pc:docMk/>
            <pc:sldMk cId="0" sldId="288"/>
            <ac:spMk id="181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5:29.795" v="83" actId="255"/>
          <ac:spMkLst>
            <pc:docMk/>
            <pc:sldMk cId="0" sldId="288"/>
            <ac:spMk id="182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5:29.795" v="83" actId="255"/>
          <ac:spMkLst>
            <pc:docMk/>
            <pc:sldMk cId="0" sldId="288"/>
            <ac:spMk id="183" creationId="{00000000-0000-0000-0000-000000000000}"/>
          </ac:spMkLst>
        </pc:spChg>
        <pc:picChg chg="mod">
          <ac:chgData name="Milena Krstic" userId="971bb9ade1e41a53" providerId="LiveId" clId="{6A942496-35EE-453C-B1BD-B5606A543486}" dt="2022-11-09T23:25:29.795" v="83" actId="255"/>
          <ac:picMkLst>
            <pc:docMk/>
            <pc:sldMk cId="0" sldId="288"/>
            <ac:picMk id="170" creationId="{00000000-0000-0000-0000-000000000000}"/>
          </ac:picMkLst>
        </pc:picChg>
        <pc:picChg chg="mod">
          <ac:chgData name="Milena Krstic" userId="971bb9ade1e41a53" providerId="LiveId" clId="{6A942496-35EE-453C-B1BD-B5606A543486}" dt="2022-11-09T23:26:53.851" v="101" actId="1076"/>
          <ac:picMkLst>
            <pc:docMk/>
            <pc:sldMk cId="0" sldId="288"/>
            <ac:picMk id="176" creationId="{00000000-0000-0000-0000-000000000000}"/>
          </ac:picMkLst>
        </pc:picChg>
      </pc:sldChg>
      <pc:sldChg chg="delSp modSp add mod">
        <pc:chgData name="Milena Krstic" userId="971bb9ade1e41a53" providerId="LiveId" clId="{6A942496-35EE-453C-B1BD-B5606A543486}" dt="2022-11-09T23:28:12.787" v="116" actId="122"/>
        <pc:sldMkLst>
          <pc:docMk/>
          <pc:sldMk cId="0" sldId="289"/>
        </pc:sldMkLst>
        <pc:spChg chg="del mod">
          <ac:chgData name="Milena Krstic" userId="971bb9ade1e41a53" providerId="LiveId" clId="{6A942496-35EE-453C-B1BD-B5606A543486}" dt="2022-11-09T23:27:49.009" v="114" actId="478"/>
          <ac:spMkLst>
            <pc:docMk/>
            <pc:sldMk cId="0" sldId="289"/>
            <ac:spMk id="188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8:12.787" v="116" actId="122"/>
          <ac:spMkLst>
            <pc:docMk/>
            <pc:sldMk cId="0" sldId="289"/>
            <ac:spMk id="189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7:40.473" v="111" actId="14100"/>
          <ac:spMkLst>
            <pc:docMk/>
            <pc:sldMk cId="0" sldId="289"/>
            <ac:spMk id="191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7:25.519" v="106" actId="255"/>
          <ac:spMkLst>
            <pc:docMk/>
            <pc:sldMk cId="0" sldId="289"/>
            <ac:spMk id="193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7:25.519" v="106" actId="255"/>
          <ac:spMkLst>
            <pc:docMk/>
            <pc:sldMk cId="0" sldId="289"/>
            <ac:spMk id="195" creationId="{00000000-0000-0000-0000-000000000000}"/>
          </ac:spMkLst>
        </pc:spChg>
        <pc:spChg chg="mod">
          <ac:chgData name="Milena Krstic" userId="971bb9ade1e41a53" providerId="LiveId" clId="{6A942496-35EE-453C-B1BD-B5606A543486}" dt="2022-11-09T23:27:45.945" v="113" actId="1076"/>
          <ac:spMkLst>
            <pc:docMk/>
            <pc:sldMk cId="0" sldId="289"/>
            <ac:spMk id="196" creationId="{00000000-0000-0000-0000-000000000000}"/>
          </ac:spMkLst>
        </pc:spChg>
        <pc:picChg chg="mod">
          <ac:chgData name="Milena Krstic" userId="971bb9ade1e41a53" providerId="LiveId" clId="{6A942496-35EE-453C-B1BD-B5606A543486}" dt="2022-11-09T23:27:25.519" v="106" actId="255"/>
          <ac:picMkLst>
            <pc:docMk/>
            <pc:sldMk cId="0" sldId="289"/>
            <ac:picMk id="190" creationId="{00000000-0000-0000-0000-000000000000}"/>
          </ac:picMkLst>
        </pc:picChg>
        <pc:picChg chg="mod">
          <ac:chgData name="Milena Krstic" userId="971bb9ade1e41a53" providerId="LiveId" clId="{6A942496-35EE-453C-B1BD-B5606A543486}" dt="2022-11-09T23:27:25.519" v="106" actId="255"/>
          <ac:picMkLst>
            <pc:docMk/>
            <pc:sldMk cId="0" sldId="289"/>
            <ac:picMk id="192" creationId="{00000000-0000-0000-0000-000000000000}"/>
          </ac:picMkLst>
        </pc:picChg>
        <pc:picChg chg="mod">
          <ac:chgData name="Milena Krstic" userId="971bb9ade1e41a53" providerId="LiveId" clId="{6A942496-35EE-453C-B1BD-B5606A543486}" dt="2022-11-09T23:27:25.519" v="106" actId="255"/>
          <ac:picMkLst>
            <pc:docMk/>
            <pc:sldMk cId="0" sldId="289"/>
            <ac:picMk id="19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7F8F838-FAD0-4A57-B8B9-B77EF6E70F61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51B88ED-3572-4717-9FCC-21C442FD8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563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7850A8-B0CA-4127-B800-9C08CCBC6ADD}" type="slidenum">
              <a:rPr lang="en-US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125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 txBox="1">
            <a:spLocks noGrp="1"/>
          </p:cNvSpPr>
          <p:nvPr>
            <p:ph type="body" idx="1"/>
          </p:nvPr>
        </p:nvSpPr>
        <p:spPr>
          <a:xfrm>
            <a:off x="705965" y="4422459"/>
            <a:ext cx="5641333" cy="4188778"/>
          </a:xfrm>
          <a:prstGeom prst="rect">
            <a:avLst/>
          </a:prstGeom>
        </p:spPr>
        <p:txBody>
          <a:bodyPr spcFirstLastPara="1" wrap="square" lIns="91750" tIns="45875" rIns="91750" bIns="4587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705965" y="4422459"/>
            <a:ext cx="5641333" cy="4188778"/>
          </a:xfrm>
          <a:prstGeom prst="rect">
            <a:avLst/>
          </a:prstGeom>
        </p:spPr>
        <p:txBody>
          <a:bodyPr spcFirstLastPara="1" wrap="square" lIns="91750" tIns="45875" rIns="91750" bIns="4587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>
            <a:spLocks noGrp="1"/>
          </p:cNvSpPr>
          <p:nvPr>
            <p:ph type="body" idx="1"/>
          </p:nvPr>
        </p:nvSpPr>
        <p:spPr>
          <a:xfrm>
            <a:off x="705965" y="4422459"/>
            <a:ext cx="5641333" cy="4188778"/>
          </a:xfrm>
          <a:prstGeom prst="rect">
            <a:avLst/>
          </a:prstGeom>
        </p:spPr>
        <p:txBody>
          <a:bodyPr spcFirstLastPara="1" wrap="square" lIns="91750" tIns="45875" rIns="91750" bIns="4587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3b4a2ba0fc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g13b4a2ba0fc_1_27:notes"/>
          <p:cNvSpPr txBox="1">
            <a:spLocks noGrp="1"/>
          </p:cNvSpPr>
          <p:nvPr>
            <p:ph type="body" idx="1"/>
          </p:nvPr>
        </p:nvSpPr>
        <p:spPr>
          <a:xfrm>
            <a:off x="705325" y="4421822"/>
            <a:ext cx="5642700" cy="41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700" tIns="93700" rIns="93700" bIns="93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3b4a2ba0fc_1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g13b4a2ba0fc_1_70:notes"/>
          <p:cNvSpPr txBox="1">
            <a:spLocks noGrp="1"/>
          </p:cNvSpPr>
          <p:nvPr>
            <p:ph type="body" idx="1"/>
          </p:nvPr>
        </p:nvSpPr>
        <p:spPr>
          <a:xfrm>
            <a:off x="705325" y="4421822"/>
            <a:ext cx="5642700" cy="41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700" tIns="93700" rIns="93700" bIns="93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3b4a2ba0fc_1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g13b4a2ba0fc_1_39:notes"/>
          <p:cNvSpPr txBox="1">
            <a:spLocks noGrp="1"/>
          </p:cNvSpPr>
          <p:nvPr>
            <p:ph type="body" idx="1"/>
          </p:nvPr>
        </p:nvSpPr>
        <p:spPr>
          <a:xfrm>
            <a:off x="705325" y="4421822"/>
            <a:ext cx="5642700" cy="41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700" tIns="93700" rIns="93700" bIns="93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3b4a2ba0fc_1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g13b4a2ba0fc_1_58:notes"/>
          <p:cNvSpPr txBox="1">
            <a:spLocks noGrp="1"/>
          </p:cNvSpPr>
          <p:nvPr>
            <p:ph type="body" idx="1"/>
          </p:nvPr>
        </p:nvSpPr>
        <p:spPr>
          <a:xfrm>
            <a:off x="705325" y="4421822"/>
            <a:ext cx="5642700" cy="41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700" tIns="93700" rIns="93700" bIns="93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7CAA4C-7951-46C8-A297-5A18BB30FEF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018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6CB1E9-B202-45D3-A49B-10DE7C59C15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663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D4DDEA-7EDC-4C4A-AF49-A18C31FEFFD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001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3FABF3-DD4E-482B-B2ED-E30A44EFBB6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595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09055E-B2AF-4F92-9ADA-0C835B323997}" type="slidenum">
              <a:rPr lang="en-US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290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40BE8-1765-4E1D-9FF4-46CF8E1F81B2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76312-4CEF-4E07-8130-6827F6A5F6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124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B0F7B-84A7-4516-BFBE-D35E3C2F41E0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CAAF6-D53C-482C-AE10-4701FDE6A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582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3988E-A41E-4AAC-9867-362DBD49B1D2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103B-DF86-499E-8766-0A35E654FC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728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99A7E-DA52-4968-80BF-515CE8BE7510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6AE7-FEDD-44A1-B35D-9A6B3683F4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856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FEBFB-DF83-46B3-9558-50C9DCB93035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9E9E0-EB9D-4C16-9B6E-03B682D3C5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97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311BC-6D9D-40A2-9789-45AD89625A96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F6E68-FC95-4E2A-BD45-CBE11C8D98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042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99D57-679C-4463-BFD1-26EBBB0EF566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1A99A-C8F3-417D-94D6-BD3E0E80E7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62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2ACAE-F79F-4977-9EC2-8E845051964A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62381-99A7-481D-8373-83030D090A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2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1FF67-3B3D-4D7E-80DA-8221AE18381A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67A03-6238-48B3-83C9-26ED0D0143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098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FBE35-EC28-4335-9D16-7102938AD613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2F9DD-DCE9-446F-82AB-28C58DAAEF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166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A7C5A-8C76-4D0D-8072-119F9484CE0A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49146-D375-48B2-BDD7-134E324EB3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9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694CDD-C6B0-45D6-92AE-1D3CCE68BE94}" type="datetimeFigureOut">
              <a:rPr lang="en-US"/>
              <a:pPr>
                <a:defRPr/>
              </a:pPr>
              <a:t>11/10/2022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E1F33F-D278-47A9-B9D6-256C465886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>
          <a:xfrm>
            <a:off x="0" y="1216025"/>
            <a:ext cx="9144000" cy="1325563"/>
          </a:xfrm>
        </p:spPr>
        <p:txBody>
          <a:bodyPr/>
          <a:lstStyle/>
          <a:p>
            <a:r>
              <a:rPr lang="ru-RU" altLang="sr-Latn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ПРЕДУЗИМЉИВОСТ И ПРЕДУЗЕТНИЧКА КОМПЕТЕНЦИЈА </a:t>
            </a:r>
            <a:br>
              <a:rPr lang="en-US" altLang="sr-Latn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altLang="sr-Latn-R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7" t="25113" r="-433" b="1340"/>
          <a:stretch/>
        </p:blipFill>
        <p:spPr>
          <a:xfrm>
            <a:off x="1576388" y="2667000"/>
            <a:ext cx="5905500" cy="3124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1" y="3589339"/>
            <a:ext cx="5253038" cy="2887661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C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завршетку теме наставници су у стању да: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C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подстичу на иницијативу и </a:t>
            </a:r>
            <a:r>
              <a:rPr lang="sr-Cyrl-R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интегришу предузетништво у оквиру наставе коју реализују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C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препознају своју улогу у развоју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предузетничких знања, вештина и ставова код ученика</a:t>
            </a:r>
            <a:r>
              <a:rPr lang="sr-Cyrl-R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2438400"/>
            <a:ext cx="233512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2051050" y="992188"/>
            <a:ext cx="6245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6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ЦИЉ ТЕМЕ И ОЧЕКИВАНИ ИСХОДИ</a:t>
            </a:r>
            <a:endParaRPr lang="en-US" sz="26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Rectangle 1"/>
          <p:cNvSpPr>
            <a:spLocks noChangeArrowheads="1"/>
          </p:cNvSpPr>
          <p:nvPr/>
        </p:nvSpPr>
        <p:spPr bwMode="auto">
          <a:xfrm>
            <a:off x="3657602" y="1875106"/>
            <a:ext cx="502919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Оснаживање полазника у области развоја предузетничких знања, вештина и ставова у реализацији наставе.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50813" y="914400"/>
            <a:ext cx="9001125" cy="1241425"/>
          </a:xfrm>
        </p:spPr>
        <p:txBody>
          <a:bodyPr/>
          <a:lstStyle/>
          <a:p>
            <a:r>
              <a:rPr lang="ru-RU" altLang="sr-Latn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ПРЕДУЗИМЉИВОСТ И ОРИЈЕНТАЦИЈА КА ПРЕДУЗЕТНИШТВУ</a:t>
            </a:r>
            <a:endParaRPr lang="en-US" altLang="sr-Latn-RS" sz="2400" b="1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0" y="4862512"/>
            <a:ext cx="9144000" cy="1676400"/>
          </a:xfrm>
        </p:spPr>
        <p:txBody>
          <a:bodyPr/>
          <a:lstStyle/>
          <a:p>
            <a:pPr marL="0" indent="0" algn="just" defTabSz="457200" eaLnBrk="0" hangingPunct="0">
              <a:buFont typeface="Arial" charset="0"/>
              <a:buNone/>
            </a:pPr>
            <a:r>
              <a:rPr lang="sr-Cyrl-CS" sz="2000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      </a:t>
            </a:r>
            <a:r>
              <a:rPr lang="sr-Cyrl-CS" sz="2000" dirty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Кључне речи</a:t>
            </a:r>
            <a:r>
              <a:rPr lang="sr-Cyrl-CS" sz="2000" dirty="0">
                <a:solidFill>
                  <a:srgbClr val="00467A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: </a:t>
            </a:r>
            <a:r>
              <a:rPr lang="sr-Cyrl-CS" sz="2000" b="1" dirty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ИНИЦИЈАТИВА</a:t>
            </a:r>
          </a:p>
          <a:p>
            <a:pPr marL="0" indent="0" algn="just" defTabSz="457200" eaLnBrk="0" hangingPunct="0">
              <a:buFont typeface="Arial" charset="0"/>
              <a:buNone/>
            </a:pPr>
            <a:endParaRPr lang="sr-Cyrl-CS" sz="2000" dirty="0">
              <a:solidFill>
                <a:srgbClr val="002060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defTabSz="457200" eaLnBrk="0" hangingPunct="0">
              <a:buFont typeface="Arial" charset="0"/>
              <a:buNone/>
            </a:pPr>
            <a:r>
              <a:rPr lang="sr-Cyrl-CS" sz="2000" dirty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 прилагођавање, </a:t>
            </a:r>
            <a:r>
              <a:rPr lang="sr-Cyrl-CS" sz="2000" dirty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препознавање, </a:t>
            </a:r>
            <a:r>
              <a:rPr lang="sr-Cyrl-CS" sz="2000" dirty="0">
                <a:solidFill>
                  <a:srgbClr val="4F622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спремност, мотивисаност, </a:t>
            </a:r>
            <a:r>
              <a:rPr lang="sr-Cyrl-CS" sz="2000" dirty="0">
                <a:solidFill>
                  <a:srgbClr val="8736D3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постављање</a:t>
            </a:r>
          </a:p>
          <a:p>
            <a:pPr marL="0" indent="0" defTabSz="457200" eaLnBrk="0" hangingPunct="0">
              <a:buFont typeface="Arial" charset="0"/>
              <a:buNone/>
            </a:pPr>
            <a:r>
              <a:rPr lang="sr-Cyrl-CS" sz="2000" dirty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     промене</a:t>
            </a:r>
            <a:r>
              <a:rPr lang="sr-Cyrl-CS" sz="2000" dirty="0">
                <a:solidFill>
                  <a:srgbClr val="FF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,</a:t>
            </a:r>
            <a:r>
              <a:rPr lang="sr-Cyrl-CS" sz="2000" dirty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предности, могућности, </a:t>
            </a:r>
            <a:r>
              <a:rPr lang="sr-Cyrl-CS" sz="2000" dirty="0">
                <a:solidFill>
                  <a:srgbClr val="4F622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пројекти, </a:t>
            </a:r>
            <a:r>
              <a:rPr lang="sr-Cyrl-CS" sz="2000" dirty="0">
                <a:solidFill>
                  <a:srgbClr val="8736D3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реални циљеви</a:t>
            </a:r>
            <a:endParaRPr lang="en-US" sz="2000" dirty="0">
              <a:solidFill>
                <a:srgbClr val="8736D3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410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sr-Cyrl-RS">
                <a:solidFill>
                  <a:srgbClr val="898989"/>
                </a:solidFill>
              </a:rPr>
              <a:t>11</a:t>
            </a:r>
            <a:endParaRPr lang="en-US">
              <a:solidFill>
                <a:srgbClr val="898989"/>
              </a:solidFill>
            </a:endParaRPr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0800" y="2166092"/>
            <a:ext cx="4343399" cy="258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619125" y="2514600"/>
            <a:ext cx="7886700" cy="182721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ШТА ЈЕ ПРЕДУЗЕТНИШТВО?</a:t>
            </a:r>
            <a:endParaRPr lang="en-U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723900"/>
            <a:ext cx="912495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000" b="1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sz="half" idx="1"/>
          </p:nvPr>
        </p:nvSpPr>
        <p:spPr>
          <a:xfrm>
            <a:off x="125412" y="1724025"/>
            <a:ext cx="5208587" cy="4005263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„П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редузетништво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делатност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усмерена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покретање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организовање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иновирање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пословања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предузећа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основним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циљем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стварања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новог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тржишта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остваривања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добити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         </a:t>
            </a:r>
          </a:p>
          <a:p>
            <a:pPr marL="0" indent="0" algn="ctr" fontAlgn="auto">
              <a:spcAft>
                <a:spcPts val="0"/>
              </a:spcAft>
              <a:buFont typeface="Arial" charset="0"/>
              <a:buNone/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Пенезић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Како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постати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предузетник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2003)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fontAlgn="auto">
              <a:spcAft>
                <a:spcPts val="0"/>
              </a:spcAft>
              <a:buFont typeface="Arial" charset="0"/>
              <a:buNone/>
              <a:defRPr/>
            </a:pP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447800"/>
            <a:ext cx="2479675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228600" y="1828800"/>
            <a:ext cx="3962400" cy="215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000"/>
              </a:spcBef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Оно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везано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аспекте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људског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понашања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деловања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‒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развија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креативност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поспешује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рађање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идеја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обогаћује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људске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потребе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pPr algn="r" eaLnBrk="0" hangingPunct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Пенезић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Како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постати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предузетник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2003)</a:t>
            </a:r>
            <a:endParaRPr lang="sr-Cyrl-R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676400"/>
            <a:ext cx="4133850" cy="2806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2"/>
          <p:cNvSpPr>
            <a:spLocks noChangeArrowheads="1"/>
          </p:cNvSpPr>
          <p:nvPr/>
        </p:nvSpPr>
        <p:spPr bwMode="auto">
          <a:xfrm>
            <a:off x="146050" y="5286375"/>
            <a:ext cx="8997950" cy="4247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ts val="1000"/>
              </a:spcBef>
            </a:pPr>
            <a:r>
              <a:rPr lang="sr-Cyrl-R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ПЕРСПЕКТИВА ШКОЛЕ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 txBox="1">
            <a:spLocks/>
          </p:cNvSpPr>
          <p:nvPr/>
        </p:nvSpPr>
        <p:spPr bwMode="auto">
          <a:xfrm>
            <a:off x="939800" y="2449513"/>
            <a:ext cx="78867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lnSpc>
                <a:spcPct val="90000"/>
              </a:lnSpc>
            </a:pPr>
            <a:r>
              <a:rPr lang="ru-RU" altLang="sr-Latn-R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ПРЕДУЗЕТНИК</a:t>
            </a:r>
            <a:r>
              <a:rPr lang="sr-Latn-RS" altLang="sr-Latn-R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1371600"/>
            <a:ext cx="8229600" cy="43513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Предузетници </a:t>
            </a: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 људи који сагледавају појаве унапред и виде пословну прилику тамо где је други не виде.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њих се везује појам </a:t>
            </a:r>
            <a:r>
              <a:rPr lang="sr-Cyrl-R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бизнис идеје </a:t>
            </a: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која представља резултат стваралачког мишљења и надахнућа.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Идеја</a:t>
            </a: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може да буде и резултат промишљања и сагледавања економских услова и потреба друштва, окружења или појединаца. </a:t>
            </a:r>
            <a:b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28650" y="706438"/>
            <a:ext cx="7886700" cy="1960562"/>
          </a:xfrm>
        </p:spPr>
        <p:txBody>
          <a:bodyPr/>
          <a:lstStyle/>
          <a:p>
            <a:r>
              <a:rPr lang="sr-Cyrl-RS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ПРИМЕР УСПЕШНЕ ИДЕЈЕ</a:t>
            </a:r>
            <a:br>
              <a:rPr lang="sr-Cyrl-RS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Од визије до успешног предузетништва</a:t>
            </a:r>
            <a:endParaRPr lang="en-US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57200" y="3505200"/>
            <a:ext cx="8229600" cy="2620963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sr-Cyrl-RS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Сајт </a:t>
            </a:r>
            <a:r>
              <a:rPr lang="sr-Latn-RS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KupujemProdajem.com</a:t>
            </a:r>
            <a:r>
              <a:rPr lang="sr-Latn-RS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месечно посети више од 2,5 милиона грађана Србије</a:t>
            </a:r>
            <a:r>
              <a:rPr lang="ru-RU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који</a:t>
            </a:r>
            <a:r>
              <a:rPr lang="ru-RU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претражују</a:t>
            </a:r>
            <a:r>
              <a:rPr lang="ru-RU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више</a:t>
            </a:r>
            <a:r>
              <a:rPr lang="ru-RU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од 4,5 </a:t>
            </a:r>
            <a:r>
              <a:rPr lang="ru-RU" sz="20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милиона</a:t>
            </a:r>
            <a:r>
              <a:rPr lang="ru-RU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активних</a:t>
            </a:r>
            <a:r>
              <a:rPr lang="ru-RU" sz="20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огласа</a:t>
            </a: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endParaRPr lang="sr-Cyrl-RS" sz="2000" dirty="0">
              <a:solidFill>
                <a:schemeClr val="tx2"/>
              </a:solidFill>
            </a:endParaRPr>
          </a:p>
          <a:p>
            <a:pPr marL="0" indent="0" algn="ctr">
              <a:buFont typeface="Arial" charset="0"/>
              <a:buNone/>
            </a:pP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Идеја – обезбедити људима бесплатан и ефикасан алат за размену вредних ствари. Читав процес се одвија у дигиталном окружењу.</a:t>
            </a:r>
          </a:p>
          <a:p>
            <a:pPr marL="0" indent="0">
              <a:buFont typeface="Arial" charset="0"/>
              <a:buNone/>
            </a:pPr>
            <a:endParaRPr lang="sr-Cyrl-R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8600" y="1066800"/>
            <a:ext cx="5301266" cy="3763899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5638800" y="778289"/>
            <a:ext cx="3276600" cy="5301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</a:pP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Од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једноставнијих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процеса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према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сложенијим</a:t>
            </a:r>
            <a:endParaRPr sz="2000" b="1" dirty="0">
              <a:solidFill>
                <a:schemeClr val="dk2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chemeClr val="dk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Јасна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визија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Сагледавање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услова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окружења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и потреба у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њему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Једноставност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Отворена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комуникација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b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</a:b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Јасна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и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опипљива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вредност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b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</a:b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Без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украшавања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без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додавања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сувишног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title"/>
          </p:nvPr>
        </p:nvSpPr>
        <p:spPr>
          <a:xfrm>
            <a:off x="675488" y="868872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numCol="1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dirty="0" err="1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Потпуно</a:t>
            </a: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дигитално</a:t>
            </a: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>
                <a:solidFill>
                  <a:schemeClr val="tx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окружење</a:t>
            </a:r>
            <a:endParaRPr sz="3200" dirty="0">
              <a:solidFill>
                <a:schemeClr val="tx2">
                  <a:lumMod val="75000"/>
                </a:schemeClr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9" name="Google Shape;109;p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52623" y="2226469"/>
            <a:ext cx="7832408" cy="3263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95748" y="4994956"/>
            <a:ext cx="1119602" cy="495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"/>
          <p:cNvSpPr txBox="1">
            <a:spLocks noGrp="1"/>
          </p:cNvSpPr>
          <p:nvPr>
            <p:ph type="body" idx="1"/>
          </p:nvPr>
        </p:nvSpPr>
        <p:spPr>
          <a:xfrm>
            <a:off x="628650" y="990600"/>
            <a:ext cx="7886700" cy="401093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</a:pP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Верујемо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Србију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која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је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савремено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информационо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друштво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b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коме су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информациона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инфраструктура и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сервиси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доступни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свима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b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&amp;</a:t>
            </a:r>
            <a:b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Помажемо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милионима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људи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да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унапреде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свој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живот и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пословање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b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стекну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нову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вредност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 себе и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помогну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другима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да </a:t>
            </a: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ураде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исто,</a:t>
            </a:r>
            <a:b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400" dirty="0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користећи</a:t>
            </a:r>
            <a:r>
              <a:rPr lang="ru-RU" sz="24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интернет.</a:t>
            </a:r>
            <a:endParaRPr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6" name="Google Shape;11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58962" y="4807888"/>
            <a:ext cx="1977012" cy="8741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3b4a2ba0fc_1_27"/>
          <p:cNvSpPr txBox="1">
            <a:spLocks noGrp="1"/>
          </p:cNvSpPr>
          <p:nvPr>
            <p:ph type="title"/>
          </p:nvPr>
        </p:nvSpPr>
        <p:spPr>
          <a:xfrm>
            <a:off x="566454" y="779891"/>
            <a:ext cx="7886700" cy="577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3200"/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0"/>
                  </a:ext>
                </a:extLst>
              </a:rPr>
              <a:t>KP </a:t>
            </a:r>
            <a:r>
              <a:rPr lang="ru-RU" sz="32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0"/>
                  </a:ext>
                </a:extLst>
              </a:rPr>
              <a:t>Ekosistem</a:t>
            </a:r>
            <a:endParaRPr sz="3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3" name="Google Shape;123;g13b4a2ba0fc_1_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426" y="2265928"/>
            <a:ext cx="2053499" cy="1807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13b4a2ba0fc_1_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81652" y="2359056"/>
            <a:ext cx="1580676" cy="157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g13b4a2ba0fc_1_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81070" y="2163582"/>
            <a:ext cx="2034412" cy="1961099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g13b4a2ba0fc_1_27"/>
          <p:cNvSpPr txBox="1"/>
          <p:nvPr/>
        </p:nvSpPr>
        <p:spPr>
          <a:xfrm>
            <a:off x="0" y="4392344"/>
            <a:ext cx="3428999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40%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srpske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internet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populacije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svakog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meseca</a:t>
            </a:r>
            <a:endParaRPr sz="2000" b="1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koristi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b="1" dirty="0" err="1">
                <a:solidFill>
                  <a:srgbClr val="FF1E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</a:t>
            </a:r>
            <a:r>
              <a:rPr lang="ru-RU" sz="2000" b="1" dirty="0" err="1">
                <a:solidFill>
                  <a:srgbClr val="003368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</a:t>
            </a:r>
            <a:endParaRPr sz="2000" b="1" dirty="0">
              <a:solidFill>
                <a:srgbClr val="003368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27" name="Google Shape;127;g13b4a2ba0fc_1_27"/>
          <p:cNvSpPr txBox="1"/>
          <p:nvPr/>
        </p:nvSpPr>
        <p:spPr>
          <a:xfrm>
            <a:off x="3318625" y="4392343"/>
            <a:ext cx="2793375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2.400.000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</a:pP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registrovanih</a:t>
            </a:r>
            <a:endParaRPr sz="2000" b="1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korisnika</a:t>
            </a:r>
            <a:endParaRPr sz="2000" b="1" dirty="0">
              <a:solidFill>
                <a:srgbClr val="003368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28" name="Google Shape;128;g13b4a2ba0fc_1_27"/>
          <p:cNvSpPr txBox="1"/>
          <p:nvPr/>
        </p:nvSpPr>
        <p:spPr>
          <a:xfrm>
            <a:off x="2261432" y="5983993"/>
            <a:ext cx="5100884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Izvori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: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Gemius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Audience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;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KupujemProdajem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29" name="Google Shape;129;g13b4a2ba0fc_1_27"/>
          <p:cNvSpPr txBox="1"/>
          <p:nvPr/>
        </p:nvSpPr>
        <p:spPr>
          <a:xfrm>
            <a:off x="6001625" y="4392343"/>
            <a:ext cx="2793375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1,5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miliona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jedinstvenih</a:t>
            </a:r>
            <a:endParaRPr sz="2000" b="1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posetilaca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mesečno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3b4a2ba0fc_1_70"/>
          <p:cNvSpPr txBox="1">
            <a:spLocks noGrp="1"/>
          </p:cNvSpPr>
          <p:nvPr>
            <p:ph type="title"/>
          </p:nvPr>
        </p:nvSpPr>
        <p:spPr>
          <a:xfrm>
            <a:off x="559092" y="546982"/>
            <a:ext cx="7886700" cy="5195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3200"/>
            </a:pPr>
            <a:r>
              <a:rPr lang="ru-RU" sz="3200" b="1" dirty="0" err="1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</a:t>
            </a:r>
            <a:r>
              <a:rPr lang="ru-RU" sz="3200" b="1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KP </a:t>
            </a:r>
            <a:r>
              <a:rPr lang="ru-RU" sz="3200" b="1" dirty="0" err="1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korisnika</a:t>
            </a:r>
            <a:endParaRPr sz="3200" b="1" dirty="0">
              <a:solidFill>
                <a:schemeClr val="dk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6" name="Google Shape;136;g13b4a2ba0fc_1_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51" y="2477206"/>
            <a:ext cx="2317624" cy="2856257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g13b4a2ba0fc_1_70"/>
          <p:cNvSpPr txBox="1"/>
          <p:nvPr/>
        </p:nvSpPr>
        <p:spPr>
          <a:xfrm>
            <a:off x="876953" y="3749644"/>
            <a:ext cx="1233171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</a:pPr>
            <a:r>
              <a:rPr lang="ru-RU" sz="2000" dirty="0" err="1">
                <a:solidFill>
                  <a:srgbClr val="33333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Korisnici</a:t>
            </a:r>
            <a:endParaRPr sz="2000" dirty="0">
              <a:solidFill>
                <a:srgbClr val="333333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38" name="Google Shape;138;g13b4a2ba0fc_1_70"/>
          <p:cNvSpPr txBox="1"/>
          <p:nvPr/>
        </p:nvSpPr>
        <p:spPr>
          <a:xfrm>
            <a:off x="1489194" y="2789186"/>
            <a:ext cx="799425" cy="519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175" b="1">
                <a:solidFill>
                  <a:srgbClr val="FFCD00"/>
                </a:solidFill>
                <a:latin typeface="PT Sans"/>
                <a:ea typeface="PT Sans"/>
                <a:cs typeface="PT Sans"/>
                <a:sym typeface="PT Sans"/>
              </a:rPr>
              <a:t>46%</a:t>
            </a:r>
            <a:endParaRPr sz="2175" b="1">
              <a:solidFill>
                <a:srgbClr val="FFCD00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39" name="Google Shape;139;g13b4a2ba0fc_1_70"/>
          <p:cNvSpPr txBox="1"/>
          <p:nvPr/>
        </p:nvSpPr>
        <p:spPr>
          <a:xfrm>
            <a:off x="667650" y="4725609"/>
            <a:ext cx="799425" cy="519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175" b="1">
                <a:solidFill>
                  <a:srgbClr val="8CC63F"/>
                </a:solidFill>
                <a:latin typeface="PT Sans"/>
                <a:ea typeface="PT Sans"/>
                <a:cs typeface="PT Sans"/>
                <a:sym typeface="PT Sans"/>
              </a:rPr>
              <a:t>54%</a:t>
            </a:r>
            <a:endParaRPr sz="2175" b="1">
              <a:solidFill>
                <a:srgbClr val="8CC63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0" name="Google Shape;140;g13b4a2ba0fc_1_70"/>
          <p:cNvSpPr txBox="1"/>
          <p:nvPr/>
        </p:nvSpPr>
        <p:spPr>
          <a:xfrm>
            <a:off x="3055724" y="5665095"/>
            <a:ext cx="2805601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1"/>
                  </a:ext>
                </a:extLst>
              </a:rPr>
              <a:t>Izvori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1"/>
                  </a:ext>
                </a:extLst>
              </a:rPr>
              <a:t>: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Google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analytics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pic>
        <p:nvPicPr>
          <p:cNvPr id="141" name="Google Shape;141;g13b4a2ba0fc_1_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88436" y="2400431"/>
            <a:ext cx="2191490" cy="2743919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g13b4a2ba0fc_1_70"/>
          <p:cNvSpPr txBox="1"/>
          <p:nvPr/>
        </p:nvSpPr>
        <p:spPr>
          <a:xfrm>
            <a:off x="6762881" y="2662505"/>
            <a:ext cx="614475" cy="4039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25" b="1">
                <a:solidFill>
                  <a:srgbClr val="003368"/>
                </a:solidFill>
                <a:latin typeface="PT Sans"/>
                <a:ea typeface="PT Sans"/>
                <a:cs typeface="PT Sans"/>
                <a:sym typeface="PT Sans"/>
              </a:rPr>
              <a:t>8.2%</a:t>
            </a:r>
            <a:endParaRPr sz="1425" b="1">
              <a:solidFill>
                <a:srgbClr val="00336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3" name="Google Shape;143;g13b4a2ba0fc_1_70"/>
          <p:cNvSpPr txBox="1"/>
          <p:nvPr/>
        </p:nvSpPr>
        <p:spPr>
          <a:xfrm>
            <a:off x="7967699" y="2662506"/>
            <a:ext cx="723375" cy="4039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25" b="1">
                <a:solidFill>
                  <a:srgbClr val="003368"/>
                </a:solidFill>
                <a:latin typeface="PT Sans"/>
                <a:ea typeface="PT Sans"/>
                <a:cs typeface="PT Sans"/>
                <a:sym typeface="PT Sans"/>
              </a:rPr>
              <a:t>12.5%</a:t>
            </a:r>
            <a:endParaRPr sz="1425" b="1">
              <a:solidFill>
                <a:srgbClr val="00336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4" name="Google Shape;144;g13b4a2ba0fc_1_70"/>
          <p:cNvSpPr txBox="1"/>
          <p:nvPr/>
        </p:nvSpPr>
        <p:spPr>
          <a:xfrm>
            <a:off x="6690099" y="4242056"/>
            <a:ext cx="759825" cy="4039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25" b="1">
                <a:solidFill>
                  <a:srgbClr val="003368"/>
                </a:solidFill>
                <a:latin typeface="PT Sans"/>
                <a:ea typeface="PT Sans"/>
                <a:cs typeface="PT Sans"/>
                <a:sym typeface="PT Sans"/>
              </a:rPr>
              <a:t>66.5%</a:t>
            </a:r>
            <a:endParaRPr sz="1425" b="1">
              <a:solidFill>
                <a:srgbClr val="00336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5" name="Google Shape;145;g13b4a2ba0fc_1_70"/>
          <p:cNvSpPr txBox="1"/>
          <p:nvPr/>
        </p:nvSpPr>
        <p:spPr>
          <a:xfrm>
            <a:off x="7967649" y="4242056"/>
            <a:ext cx="723375" cy="4039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25" b="1">
                <a:solidFill>
                  <a:srgbClr val="003368"/>
                </a:solidFill>
                <a:latin typeface="PT Sans"/>
                <a:ea typeface="PT Sans"/>
                <a:cs typeface="PT Sans"/>
                <a:sym typeface="PT Sans"/>
              </a:rPr>
              <a:t>12.8%</a:t>
            </a:r>
            <a:endParaRPr sz="1425" b="1">
              <a:solidFill>
                <a:srgbClr val="00336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6" name="Google Shape;146;g13b4a2ba0fc_1_70"/>
          <p:cNvSpPr txBox="1"/>
          <p:nvPr/>
        </p:nvSpPr>
        <p:spPr>
          <a:xfrm>
            <a:off x="6583925" y="3500726"/>
            <a:ext cx="932400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1 član</a:t>
            </a:r>
            <a:endParaRPr sz="200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sz="200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47" name="Google Shape;147;g13b4a2ba0fc_1_70"/>
          <p:cNvSpPr txBox="1"/>
          <p:nvPr/>
        </p:nvSpPr>
        <p:spPr>
          <a:xfrm>
            <a:off x="7843124" y="3500726"/>
            <a:ext cx="932400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2 član</a:t>
            </a:r>
            <a:endParaRPr sz="200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sz="200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48" name="Google Shape;148;g13b4a2ba0fc_1_70"/>
          <p:cNvSpPr txBox="1"/>
          <p:nvPr/>
        </p:nvSpPr>
        <p:spPr>
          <a:xfrm>
            <a:off x="6317168" y="5146065"/>
            <a:ext cx="1546326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3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ili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4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člana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49" name="Google Shape;149;g13b4a2ba0fc_1_70"/>
          <p:cNvSpPr txBox="1"/>
          <p:nvPr/>
        </p:nvSpPr>
        <p:spPr>
          <a:xfrm>
            <a:off x="7696200" y="5154487"/>
            <a:ext cx="14478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5+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članova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50" name="Google Shape;150;g13b4a2ba0fc_1_70"/>
          <p:cNvSpPr txBox="1"/>
          <p:nvPr/>
        </p:nvSpPr>
        <p:spPr>
          <a:xfrm>
            <a:off x="242451" y="1699912"/>
            <a:ext cx="257872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Pol</a:t>
            </a:r>
            <a:endParaRPr sz="2000" b="1" dirty="0">
              <a:solidFill>
                <a:srgbClr val="007EC3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51" name="Google Shape;151;g13b4a2ba0fc_1_70"/>
          <p:cNvSpPr txBox="1"/>
          <p:nvPr/>
        </p:nvSpPr>
        <p:spPr>
          <a:xfrm>
            <a:off x="3282600" y="1699912"/>
            <a:ext cx="257872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Starosno</a:t>
            </a:r>
            <a:r>
              <a:rPr lang="ru-RU" sz="2000" b="1" dirty="0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b="1" dirty="0" err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doba</a:t>
            </a:r>
            <a:endParaRPr sz="2000" b="1" dirty="0">
              <a:solidFill>
                <a:srgbClr val="007EC3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52" name="Google Shape;152;g13b4a2ba0fc_1_70"/>
          <p:cNvSpPr txBox="1"/>
          <p:nvPr/>
        </p:nvSpPr>
        <p:spPr>
          <a:xfrm>
            <a:off x="6394818" y="1546024"/>
            <a:ext cx="2578725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Struktura</a:t>
            </a:r>
            <a:r>
              <a:rPr lang="ru-RU" sz="2000" b="1" dirty="0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b="1" dirty="0" err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domaćinstva</a:t>
            </a:r>
            <a:endParaRPr sz="2000" b="1" dirty="0">
              <a:solidFill>
                <a:srgbClr val="007EC3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pic>
        <p:nvPicPr>
          <p:cNvPr id="153" name="Google Shape;153;g13b4a2ba0fc_1_7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48350" y="2296483"/>
            <a:ext cx="2805601" cy="310421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g13b4a2ba0fc_1_70"/>
          <p:cNvSpPr txBox="1"/>
          <p:nvPr/>
        </p:nvSpPr>
        <p:spPr>
          <a:xfrm>
            <a:off x="3656325" y="2662513"/>
            <a:ext cx="614475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25%</a:t>
            </a:r>
            <a:endParaRPr sz="1400" b="1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5" name="Google Shape;155;g13b4a2ba0fc_1_70"/>
          <p:cNvSpPr txBox="1"/>
          <p:nvPr/>
        </p:nvSpPr>
        <p:spPr>
          <a:xfrm>
            <a:off x="3087800" y="4063342"/>
            <a:ext cx="614475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14%</a:t>
            </a:r>
            <a:endParaRPr sz="1400" b="1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6" name="Google Shape;156;g13b4a2ba0fc_1_70"/>
          <p:cNvSpPr txBox="1"/>
          <p:nvPr/>
        </p:nvSpPr>
        <p:spPr>
          <a:xfrm>
            <a:off x="4233600" y="2450471"/>
            <a:ext cx="614475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00" b="1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29%</a:t>
            </a:r>
            <a:endParaRPr sz="1400" b="1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7" name="Google Shape;157;g13b4a2ba0fc_1_70"/>
          <p:cNvSpPr txBox="1"/>
          <p:nvPr/>
        </p:nvSpPr>
        <p:spPr>
          <a:xfrm>
            <a:off x="4807425" y="3679243"/>
            <a:ext cx="614475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00" b="1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17%</a:t>
            </a:r>
            <a:endParaRPr sz="1400" b="1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8" name="Google Shape;158;g13b4a2ba0fc_1_70"/>
          <p:cNvSpPr txBox="1"/>
          <p:nvPr/>
        </p:nvSpPr>
        <p:spPr>
          <a:xfrm>
            <a:off x="5381250" y="3951813"/>
            <a:ext cx="614475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400" b="1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15%</a:t>
            </a:r>
            <a:endParaRPr sz="1400" b="1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9" name="Google Shape;159;g13b4a2ba0fc_1_70"/>
          <p:cNvSpPr txBox="1"/>
          <p:nvPr/>
        </p:nvSpPr>
        <p:spPr>
          <a:xfrm>
            <a:off x="3087800" y="4864171"/>
            <a:ext cx="614475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18-24</a:t>
            </a:r>
            <a:endParaRPr sz="1200" b="1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60" name="Google Shape;160;g13b4a2ba0fc_1_70"/>
          <p:cNvSpPr txBox="1"/>
          <p:nvPr/>
        </p:nvSpPr>
        <p:spPr>
          <a:xfrm>
            <a:off x="3656325" y="4864171"/>
            <a:ext cx="614475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b="1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25-34</a:t>
            </a:r>
            <a:endParaRPr sz="1200" b="1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61" name="Google Shape;161;g13b4a2ba0fc_1_70"/>
          <p:cNvSpPr txBox="1"/>
          <p:nvPr/>
        </p:nvSpPr>
        <p:spPr>
          <a:xfrm>
            <a:off x="4233600" y="4864171"/>
            <a:ext cx="614475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b="1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35-44</a:t>
            </a:r>
            <a:endParaRPr sz="1200" b="1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62" name="Google Shape;162;g13b4a2ba0fc_1_70"/>
          <p:cNvSpPr txBox="1"/>
          <p:nvPr/>
        </p:nvSpPr>
        <p:spPr>
          <a:xfrm>
            <a:off x="4807425" y="4864171"/>
            <a:ext cx="614475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45-54</a:t>
            </a:r>
            <a:endParaRPr sz="1200" b="1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63" name="Google Shape;163;g13b4a2ba0fc_1_70"/>
          <p:cNvSpPr txBox="1"/>
          <p:nvPr/>
        </p:nvSpPr>
        <p:spPr>
          <a:xfrm>
            <a:off x="5381250" y="4864171"/>
            <a:ext cx="614475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b="1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55+</a:t>
            </a:r>
            <a:endParaRPr sz="1200" b="1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3b4a2ba0fc_1_39"/>
          <p:cNvSpPr txBox="1">
            <a:spLocks noGrp="1"/>
          </p:cNvSpPr>
          <p:nvPr>
            <p:ph type="title"/>
          </p:nvPr>
        </p:nvSpPr>
        <p:spPr>
          <a:xfrm>
            <a:off x="597318" y="913716"/>
            <a:ext cx="7886700" cy="5195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3200"/>
            </a:pPr>
            <a:r>
              <a:rPr lang="ru-RU" sz="32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2"/>
                  </a:ext>
                </a:extLst>
              </a:rPr>
              <a:t>Posete</a:t>
            </a:r>
            <a:endParaRPr sz="3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0" name="Google Shape;170;g13b4a2ba0fc_1_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325" y="2810407"/>
            <a:ext cx="4640283" cy="1987076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g13b4a2ba0fc_1_39"/>
          <p:cNvSpPr txBox="1"/>
          <p:nvPr/>
        </p:nvSpPr>
        <p:spPr>
          <a:xfrm>
            <a:off x="1194812" y="1887082"/>
            <a:ext cx="3072388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350 </a:t>
            </a:r>
            <a:r>
              <a:rPr lang="ru-RU" sz="2000" b="1" dirty="0" err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miliona</a:t>
            </a:r>
            <a:endParaRPr sz="2000" dirty="0">
              <a:solidFill>
                <a:srgbClr val="007EC3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otvorenih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stranica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mesečno</a:t>
            </a:r>
            <a:endParaRPr sz="2000" dirty="0">
              <a:solidFill>
                <a:srgbClr val="003368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72" name="Google Shape;172;g13b4a2ba0fc_1_39"/>
          <p:cNvSpPr txBox="1"/>
          <p:nvPr/>
        </p:nvSpPr>
        <p:spPr>
          <a:xfrm>
            <a:off x="270044" y="4934213"/>
            <a:ext cx="1581300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8CC63F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60+ </a:t>
            </a:r>
            <a:r>
              <a:rPr lang="ru-RU" sz="2000" b="1" dirty="0" err="1">
                <a:solidFill>
                  <a:srgbClr val="8CC63F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miliona</a:t>
            </a:r>
            <a:endParaRPr sz="2000" b="1" dirty="0">
              <a:solidFill>
                <a:srgbClr val="8CC63F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Desktop</a:t>
            </a:r>
            <a:endParaRPr sz="2000" dirty="0">
              <a:solidFill>
                <a:srgbClr val="003368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73" name="Google Shape;173;g13b4a2ba0fc_1_39"/>
          <p:cNvSpPr txBox="1"/>
          <p:nvPr/>
        </p:nvSpPr>
        <p:spPr>
          <a:xfrm>
            <a:off x="1857337" y="4896315"/>
            <a:ext cx="1755463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8CC63F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145+ </a:t>
            </a:r>
            <a:r>
              <a:rPr lang="ru-RU" sz="2000" b="1" dirty="0" err="1">
                <a:solidFill>
                  <a:srgbClr val="8CC63F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miliona</a:t>
            </a:r>
            <a:endParaRPr sz="2000" b="1" dirty="0">
              <a:solidFill>
                <a:srgbClr val="8CC63F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Mobile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Web</a:t>
            </a:r>
            <a:endParaRPr sz="2000" dirty="0">
              <a:solidFill>
                <a:srgbClr val="003368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74" name="Google Shape;174;g13b4a2ba0fc_1_39"/>
          <p:cNvSpPr txBox="1"/>
          <p:nvPr/>
        </p:nvSpPr>
        <p:spPr>
          <a:xfrm>
            <a:off x="3612800" y="4884332"/>
            <a:ext cx="1755462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8CC63F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140+ </a:t>
            </a:r>
            <a:r>
              <a:rPr lang="ru-RU" sz="2000" b="1" dirty="0" err="1">
                <a:solidFill>
                  <a:srgbClr val="8CC63F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miliona</a:t>
            </a:r>
            <a:endParaRPr sz="2000" b="1" dirty="0">
              <a:solidFill>
                <a:srgbClr val="8CC63F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Android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App</a:t>
            </a:r>
            <a:endParaRPr sz="2000" dirty="0">
              <a:solidFill>
                <a:srgbClr val="003368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75" name="Google Shape;175;g13b4a2ba0fc_1_39"/>
          <p:cNvSpPr txBox="1"/>
          <p:nvPr/>
        </p:nvSpPr>
        <p:spPr>
          <a:xfrm>
            <a:off x="2669068" y="6060461"/>
            <a:ext cx="37432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Izvori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: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Gemius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Audience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pic>
        <p:nvPicPr>
          <p:cNvPr id="176" name="Google Shape;176;g13b4a2ba0fc_1_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92976" y="2124126"/>
            <a:ext cx="2799301" cy="2808326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g13b4a2ba0fc_1_39"/>
          <p:cNvSpPr txBox="1"/>
          <p:nvPr/>
        </p:nvSpPr>
        <p:spPr>
          <a:xfrm>
            <a:off x="5747295" y="3713921"/>
            <a:ext cx="95170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lt1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19%</a:t>
            </a:r>
            <a:endParaRPr sz="2000" b="1" dirty="0">
              <a:solidFill>
                <a:schemeClr val="lt1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78" name="Google Shape;178;g13b4a2ba0fc_1_39"/>
          <p:cNvSpPr txBox="1"/>
          <p:nvPr/>
        </p:nvSpPr>
        <p:spPr>
          <a:xfrm>
            <a:off x="5875271" y="4532358"/>
            <a:ext cx="787879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>
                <a:solidFill>
                  <a:schemeClr val="lt1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2017.</a:t>
            </a:r>
            <a:endParaRPr sz="2000" b="1">
              <a:solidFill>
                <a:schemeClr val="lt1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79" name="Google Shape;179;g13b4a2ba0fc_1_39"/>
          <p:cNvSpPr txBox="1"/>
          <p:nvPr/>
        </p:nvSpPr>
        <p:spPr>
          <a:xfrm>
            <a:off x="6699000" y="4514706"/>
            <a:ext cx="9369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>
                <a:solidFill>
                  <a:schemeClr val="lt1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2019.</a:t>
            </a:r>
            <a:endParaRPr sz="2000" b="1">
              <a:solidFill>
                <a:schemeClr val="lt1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80" name="Google Shape;180;g13b4a2ba0fc_1_39"/>
          <p:cNvSpPr txBox="1"/>
          <p:nvPr/>
        </p:nvSpPr>
        <p:spPr>
          <a:xfrm>
            <a:off x="6860260" y="3159938"/>
            <a:ext cx="77564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lt1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30%</a:t>
            </a:r>
            <a:endParaRPr sz="2000" b="1" dirty="0">
              <a:solidFill>
                <a:schemeClr val="lt1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81" name="Google Shape;181;g13b4a2ba0fc_1_39"/>
          <p:cNvSpPr txBox="1"/>
          <p:nvPr/>
        </p:nvSpPr>
        <p:spPr>
          <a:xfrm>
            <a:off x="7848847" y="2420168"/>
            <a:ext cx="699324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lt1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40%</a:t>
            </a:r>
            <a:endParaRPr sz="2000" b="1" dirty="0">
              <a:solidFill>
                <a:schemeClr val="lt1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82" name="Google Shape;182;g13b4a2ba0fc_1_39"/>
          <p:cNvSpPr txBox="1"/>
          <p:nvPr/>
        </p:nvSpPr>
        <p:spPr>
          <a:xfrm>
            <a:off x="5680736" y="1887081"/>
            <a:ext cx="279922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b="1">
                <a:solidFill>
                  <a:srgbClr val="007EC3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Rast poseta</a:t>
            </a:r>
            <a:endParaRPr sz="2000">
              <a:solidFill>
                <a:srgbClr val="007EC3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83" name="Google Shape;183;g13b4a2ba0fc_1_39"/>
          <p:cNvSpPr txBox="1"/>
          <p:nvPr/>
        </p:nvSpPr>
        <p:spPr>
          <a:xfrm>
            <a:off x="7671750" y="4514706"/>
            <a:ext cx="9369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>
                <a:solidFill>
                  <a:schemeClr val="lt1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2021.</a:t>
            </a:r>
            <a:endParaRPr sz="2000" b="1">
              <a:solidFill>
                <a:schemeClr val="lt1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3b4a2ba0fc_1_58"/>
          <p:cNvSpPr txBox="1">
            <a:spLocks noGrp="1"/>
          </p:cNvSpPr>
          <p:nvPr>
            <p:ph type="title"/>
          </p:nvPr>
        </p:nvSpPr>
        <p:spPr>
          <a:xfrm>
            <a:off x="628650" y="690561"/>
            <a:ext cx="7886700" cy="538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</a:pPr>
            <a:r>
              <a:rPr lang="ru-RU" sz="32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Oglasi</a:t>
            </a:r>
            <a:endParaRPr sz="3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0" name="Google Shape;190;g13b4a2ba0fc_1_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1382" y="2217081"/>
            <a:ext cx="2424751" cy="2579248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g13b4a2ba0fc_1_58"/>
          <p:cNvSpPr txBox="1"/>
          <p:nvPr/>
        </p:nvSpPr>
        <p:spPr>
          <a:xfrm>
            <a:off x="0" y="4555956"/>
            <a:ext cx="3261749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Preko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b="1" dirty="0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4 </a:t>
            </a:r>
            <a:r>
              <a:rPr lang="ru-RU" sz="2000" b="1" dirty="0" err="1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miliona</a:t>
            </a:r>
            <a:br>
              <a:rPr lang="ru-RU" sz="2000" b="1" dirty="0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</a:b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aktivnih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b="1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oglasa</a:t>
            </a:r>
            <a: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br>
              <a:rPr lang="ru-RU" sz="2000" b="1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</a:b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u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svakom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trenutku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pic>
        <p:nvPicPr>
          <p:cNvPr id="192" name="Google Shape;192;g13b4a2ba0fc_1_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21725" y="2833556"/>
            <a:ext cx="900575" cy="1222601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g13b4a2ba0fc_1_58"/>
          <p:cNvSpPr txBox="1"/>
          <p:nvPr/>
        </p:nvSpPr>
        <p:spPr>
          <a:xfrm>
            <a:off x="3261750" y="4555956"/>
            <a:ext cx="2620575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Preko </a:t>
            </a:r>
            <a:r>
              <a:rPr lang="ru-RU" sz="2000" b="1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60.000</a:t>
            </a:r>
            <a:br>
              <a:rPr lang="ru-RU" sz="2000" b="1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</a:br>
            <a:r>
              <a:rPr lang="ru-RU" sz="2000" b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novih oglasa </a:t>
            </a:r>
            <a:br>
              <a:rPr lang="ru-RU" sz="2000" b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</a:br>
            <a:r>
              <a:rPr lang="ru-RU" sz="200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svakog dana</a:t>
            </a:r>
            <a:endParaRPr sz="200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pic>
        <p:nvPicPr>
          <p:cNvPr id="194" name="Google Shape;194;g13b4a2ba0fc_1_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92325" y="2474282"/>
            <a:ext cx="2241600" cy="1941151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g13b4a2ba0fc_1_58"/>
          <p:cNvSpPr txBox="1"/>
          <p:nvPr/>
        </p:nvSpPr>
        <p:spPr>
          <a:xfrm>
            <a:off x="6253750" y="4555956"/>
            <a:ext cx="2620575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85 </a:t>
            </a:r>
            <a:r>
              <a:rPr lang="ru-RU" sz="2000" b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kategorija</a:t>
            </a:r>
            <a:endParaRPr sz="2000" b="1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b="1">
                <a:solidFill>
                  <a:srgbClr val="FFCD00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1.565 </a:t>
            </a:r>
            <a:r>
              <a:rPr lang="ru-RU" sz="2000" b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grupa</a:t>
            </a:r>
            <a:endParaRPr sz="2000" b="1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Precizno targetiranje</a:t>
            </a:r>
            <a:endParaRPr sz="200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  <p:sp>
        <p:nvSpPr>
          <p:cNvPr id="196" name="Google Shape;196;g13b4a2ba0fc_1_58"/>
          <p:cNvSpPr txBox="1"/>
          <p:nvPr/>
        </p:nvSpPr>
        <p:spPr>
          <a:xfrm>
            <a:off x="2895600" y="6028561"/>
            <a:ext cx="361762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Izvori</a:t>
            </a:r>
            <a:r>
              <a:rPr lang="ru-RU" sz="2000" dirty="0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: </a:t>
            </a:r>
            <a:r>
              <a:rPr lang="ru-RU" sz="2000" dirty="0" err="1">
                <a:solidFill>
                  <a:schemeClr val="dk2"/>
                </a:solidFill>
                <a:latin typeface="Times New Roman" panose="02020603050405020304" pitchFamily="18" charset="0"/>
                <a:ea typeface="PT Sans"/>
                <a:cs typeface="Times New Roman" panose="02020603050405020304" pitchFamily="18" charset="0"/>
                <a:sym typeface="PT Sans"/>
              </a:rPr>
              <a:t>KupujemProdajem</a:t>
            </a:r>
            <a:endParaRPr sz="2000" dirty="0">
              <a:solidFill>
                <a:schemeClr val="dk2"/>
              </a:solidFill>
              <a:latin typeface="Times New Roman" panose="02020603050405020304" pitchFamily="18" charset="0"/>
              <a:ea typeface="PT Sans"/>
              <a:cs typeface="Times New Roman" panose="02020603050405020304" pitchFamily="18" charset="0"/>
              <a:sym typeface="PT Sa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601663" y="863601"/>
            <a:ext cx="7886700" cy="1955799"/>
          </a:xfrm>
        </p:spPr>
        <p:txBody>
          <a:bodyPr/>
          <a:lstStyle/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 ЛИ ЈЕ ПРЕДУЗЕТНИШТВО УРОЂЕН</a:t>
            </a:r>
            <a:r>
              <a:rPr lang="sr-Cyrl-R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 ВЕШТИНА КОЈА СЕ РАЗВИЈА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343400"/>
            <a:ext cx="2761278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304800" y="892175"/>
            <a:ext cx="8381999" cy="36798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ДА ЛИ ЈЕ ПРЕДУЗЕТНИШТВО УРОЂЕН</a:t>
            </a:r>
            <a:r>
              <a:rPr lang="sr-Cyrl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sr-Cyrl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ИЛИ ВЕШТИНА КОЈА СЕ РАЗВИЈА</a:t>
            </a:r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en-US" sz="27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C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Процењује се да 3‒5% људи у свету поседује таленат за предузетништво, без обзира на њихово образовање</a:t>
            </a:r>
            <a:br>
              <a:rPr lang="sr-Cyrl-C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C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АЛИ  </a:t>
            </a:r>
            <a:br>
              <a:rPr lang="sr-Cyrl-C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C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Учење и развијање функционалних знања је предуслов за развој предузетничких вештина, независно од тога да ли таленат постоји или не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419600"/>
            <a:ext cx="2760698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0" y="0"/>
            <a:ext cx="4000500" cy="6858000"/>
          </a:xfrm>
          <a:solidFill>
            <a:schemeClr val="bg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dirty="0"/>
          </a:p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Седамдесетих – завршиш школу, пријавиш се на биро и </a:t>
            </a:r>
            <a:r>
              <a:rPr lang="sr-Cyrl-R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чекаш </a:t>
            </a: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посао.</a:t>
            </a:r>
          </a:p>
          <a:p>
            <a:pPr marL="0" indent="0"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Двехиљадитих – завршиш школу, пријавиш се на биро и </a:t>
            </a:r>
            <a:r>
              <a:rPr lang="sr-Cyrl-RS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тражиш</a:t>
            </a: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посао.</a:t>
            </a:r>
          </a:p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2018 – завршиш школу, пријавиш се или не на биро и </a:t>
            </a:r>
            <a:r>
              <a:rPr lang="sr-Cyrl-RS" sz="2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правиш</a:t>
            </a: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посао!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63" y="-1524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loud Callout 5"/>
          <p:cNvSpPr/>
          <p:nvPr/>
        </p:nvSpPr>
        <p:spPr>
          <a:xfrm rot="20396955">
            <a:off x="-165100" y="971550"/>
            <a:ext cx="3865563" cy="1431925"/>
          </a:xfrm>
          <a:prstGeom prst="cloudCallout">
            <a:avLst>
              <a:gd name="adj1" fmla="val -2406"/>
              <a:gd name="adj2" fmla="val 7262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Хеј, где си нашао посао?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Тражим га свуда.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loud Callout 7"/>
          <p:cNvSpPr/>
          <p:nvPr/>
        </p:nvSpPr>
        <p:spPr>
          <a:xfrm rot="21408260">
            <a:off x="2732088" y="1357313"/>
            <a:ext cx="2182812" cy="1433512"/>
          </a:xfrm>
          <a:prstGeom prst="cloudCallout">
            <a:avLst>
              <a:gd name="adj1" fmla="val -2406"/>
              <a:gd name="adj2" fmla="val 7262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Направио сам га сам!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 rot="21255945">
            <a:off x="3638550" y="4648200"/>
            <a:ext cx="560388" cy="3429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ПОСАО</a:t>
            </a: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171450" y="5181599"/>
            <a:ext cx="2114550" cy="1676401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какав свет припремамо децу?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138" y="533401"/>
            <a:ext cx="8278812" cy="13668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ПРЕДУЗЕТНИШТВО ЈЕ КОМПЕТЕНЦИЈА КОЈУ ТРЕБА РАЗВИЈАТИ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sr-Cyrl-RS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ОД ПОЧЕТКА ШКОЛОВАЊА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1981200"/>
            <a:ext cx="7886700" cy="3835400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што</a:t>
            </a: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свет у коме живимо почива на „економији” – економском пословању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предузетништво представља увод у економску културу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економска култура  развија свест о „ономе од чега се живи”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завршити школу не значи добити сталан посао с пуним радним временом и пословним простором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предузетник се систематски образује, васпитава и ствара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предузимљиве особе су проактивне и спремне на промене.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886700" cy="919956"/>
          </a:xfrm>
        </p:spPr>
        <p:txBody>
          <a:bodyPr rtlCol="0">
            <a:normAutofit/>
          </a:bodyPr>
          <a:lstStyle/>
          <a:p>
            <a:pPr marL="0" lvl="5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ВЕЖБА 1</a:t>
            </a:r>
            <a:br>
              <a:rPr lang="ru-RU" sz="2400" b="1" kern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400" b="1" kern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(рад по групама)</a:t>
            </a:r>
            <a:endParaRPr lang="en-US" sz="2400" b="1" kern="12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075" y="1371600"/>
            <a:ext cx="8772525" cy="5181600"/>
          </a:xfrm>
        </p:spPr>
        <p:txBody>
          <a:bodyPr rtlCol="0">
            <a:no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Ученици одељења у коме предајете су изразили потребу да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457200" indent="-457200" fontAlgn="auto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набаве нов компјутер, ТВ, видео-бим, паметну таблу за учионицу</a:t>
            </a:r>
          </a:p>
          <a:p>
            <a:pPr marL="457200" indent="-457200" fontAlgn="auto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оду на позоришну представу</a:t>
            </a:r>
          </a:p>
          <a:p>
            <a:pPr marL="457200" indent="-457200" fontAlgn="auto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оду на излет</a:t>
            </a:r>
          </a:p>
          <a:p>
            <a:pPr marL="457200" indent="-457200" fontAlgn="auto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уреде школско двориште</a:t>
            </a:r>
          </a:p>
          <a:p>
            <a:pPr marL="457200" indent="-457200" fontAlgn="auto">
              <a:spcBef>
                <a:spcPts val="600"/>
              </a:spcBef>
              <a:spcAft>
                <a:spcPts val="600"/>
              </a:spcAft>
              <a:buFont typeface="+mj-lt"/>
              <a:buAutoNum type="arabicParenR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набаве нове књиге за школску библиотеку.</a:t>
            </a: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Задатак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Наведите по 3 активности наставника које:</a:t>
            </a: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подстичу иницијативу и предузимљивост код ученика које могу довести до остваривања циља;</a:t>
            </a: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не подстичу/сузбијају иницијативу и предузимљивост код ученика које могу довести до остваривања циља</a:t>
            </a:r>
            <a:endParaRPr lang="ru-R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2438400"/>
            <a:ext cx="2467256" cy="205799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75" y="374650"/>
            <a:ext cx="6234113" cy="13255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ПРЕДУЗИМЉИВОСТ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08138"/>
            <a:ext cx="7886700" cy="456882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ПРЕДУЗИМЉИВОСТ  ПРЕТХОДИ  ПРЕДУЗЕТНИШТВУ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sr-Cyrl-R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Развија се и пре увођења у предузетништво, посебно кроз развој: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одговорности и стрпљења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вештина комуникације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сарадништва и поверења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флексибилности и толеранције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иницијативе и поузданости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продуктивности и економске логике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лидерства...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000" dirty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343400"/>
            <a:ext cx="3200400" cy="23093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596311" y="304800"/>
            <a:ext cx="7886700" cy="9445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 КОД УЧЕНИКА ПРЕПОЗНАЈЕМО ПРЕДУЗИМЉИВОСТ?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96311" y="1676400"/>
            <a:ext cx="8088312" cy="358140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sz="2000" noProof="1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УЧЕНИК: 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noProof="1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је спреман да учествује у самосталним и тимским пројектима (школе, локалне заједнице...)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noProof="1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да уочава кораке у решавању проблема и доноси одлуке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sr-Cyrl-RS" sz="2000" noProof="1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мотивисан да предлаже своје и прихвата туђе идеје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 </a:t>
            </a:r>
            <a:r>
              <a:rPr lang="sr-Cyrl-RS" sz="2000" noProof="1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мотивисан да учествује у реализацији идеја и њиховом презентовању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је спреман да учествује у хуманитарним акцијама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 одговорно односи према јавним добрима</a:t>
            </a:r>
            <a:endParaRPr lang="sr-Cyrl-RS" sz="2000" noProof="1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/>
          </a:p>
        </p:txBody>
      </p:sp>
      <p:pic>
        <p:nvPicPr>
          <p:cNvPr id="1741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675042"/>
            <a:ext cx="2787650" cy="20337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20713" y="403225"/>
            <a:ext cx="7886700" cy="587375"/>
          </a:xfrm>
        </p:spPr>
        <p:txBody>
          <a:bodyPr/>
          <a:lstStyle/>
          <a:p>
            <a:r>
              <a:rPr lang="sr-Cyrl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НАСТАВНИК</a:t>
            </a:r>
            <a:endParaRPr lang="en-U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638" y="1125538"/>
            <a:ext cx="8461375" cy="5168900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Треба да: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поседује п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озитиван став према предузетништву;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поседује з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нања и вештине планирања наставе, интегришући предузетништво на начин којим се не ремети остваривање основних циљева и задатака;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подстиче и усмерава ученике ка практичној примени предузетничких знања, вештина и ставова у њиховом свакодневном животу;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C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препознаје своју улогу у развоју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предузетничких знања, вештина и ставова код ученика.</a:t>
            </a:r>
            <a:endParaRPr lang="en-U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91751" y="4290185"/>
            <a:ext cx="2895211" cy="2567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868363" y="293688"/>
            <a:ext cx="7886700" cy="620712"/>
          </a:xfrm>
        </p:spPr>
        <p:txBody>
          <a:bodyPr/>
          <a:lstStyle/>
          <a:p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УЛОГА И ПОДРШКА ШКОЛЕ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825" y="1447800"/>
            <a:ext cx="8397875" cy="4057650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Од школе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се очекује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да делује као центар за промовисање предузетничког духа: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процесима учења у учионици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свакодневном животу у школи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локалној заједници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стручном усавршавању запослених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мотивисању запослених и подршци за предузетничке идеје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кроз материјалну подршку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формирању тима за пројектну наставу и предузетништво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сарадњи са локалном заједницом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реализацији пројеката на нивоу школе...</a:t>
            </a:r>
            <a:endParaRPr lang="en-U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5278" y="4953000"/>
            <a:ext cx="232632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342900" y="365125"/>
            <a:ext cx="8572500" cy="1325563"/>
          </a:xfrm>
        </p:spPr>
        <p:txBody>
          <a:bodyPr/>
          <a:lstStyle/>
          <a:p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УЛОГА И ПОДРШКА ШКОЛЕ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068763"/>
          </a:xfrm>
        </p:spPr>
        <p:txBody>
          <a:bodyPr rtlCol="0">
            <a:normAutofit/>
          </a:bodyPr>
          <a:lstStyle/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сарадња са другим школама и размена искустава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едукација ученика од стране предузетника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подршка иницијативама ученика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укључивање школе и ученика у пројекте локалне заједнице 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покретање активности које захтевају волонтерски и хуманитарни рад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отварање ученичких задруга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sr-Cyrl-RS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награђивање ученика</a:t>
            </a:r>
          </a:p>
          <a:p>
            <a:pPr fontAlgn="auto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US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257175" y="365125"/>
            <a:ext cx="8558213" cy="625475"/>
          </a:xfrm>
        </p:spPr>
        <p:txBody>
          <a:bodyPr/>
          <a:lstStyle/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УЛОГА И ПОДРШКА ШКОЛЕ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743200"/>
            <a:ext cx="7772400" cy="3382963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 школе се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очекује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 се претвори у предузећ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 комерцијализује своју делатност и културу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304799" y="457200"/>
            <a:ext cx="8594725" cy="798512"/>
          </a:xfrm>
        </p:spPr>
        <p:txBody>
          <a:bodyPr/>
          <a:lstStyle/>
          <a:p>
            <a:r>
              <a:rPr lang="sr-Cyrl-R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РЕДУЗЕТНИЧКЕ ВЕШТИНЕ И СТАВОВИ </a:t>
            </a:r>
            <a:endParaRPr lang="en-U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2209800"/>
            <a:ext cx="8001000" cy="3429000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Развијају се у оквиру свих наставних предмета кроз: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наставне и ваннаставне активности;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остваривање основних циљева везаних за наставне садржаје;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реализацију исхода који се тичу предузетништва.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212725" y="1018380"/>
            <a:ext cx="5502275" cy="512763"/>
          </a:xfrm>
        </p:spPr>
        <p:txBody>
          <a:bodyPr/>
          <a:lstStyle/>
          <a:p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endParaRPr lang="en-U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590800"/>
            <a:ext cx="8312876" cy="310515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sz="2000" dirty="0"/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Усмерене су према ученицима, тако да они: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раде у групама или тимовима;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доносе одлуке;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међусобно комуницирају и договарају се;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бирају начине презентовања свог рада;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реализују пројекте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259" y="304800"/>
            <a:ext cx="2926080" cy="2167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420100" cy="711200"/>
          </a:xfrm>
        </p:spPr>
        <p:txBody>
          <a:bodyPr/>
          <a:lstStyle/>
          <a:p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АКТИВНОСТИ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100" y="1849438"/>
            <a:ext cx="7886700" cy="4351337"/>
          </a:xfrm>
        </p:spPr>
        <p:txBody>
          <a:bodyPr rtlCol="0"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RS" sz="2000" noProof="1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стичу знања о  свету рада и пословања</a:t>
            </a:r>
          </a:p>
          <a:p>
            <a:pPr marL="457200" indent="-4572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RS" sz="2000" noProof="1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упознају се са карактеристикама одређених послова и радних места.</a:t>
            </a:r>
          </a:p>
          <a:p>
            <a:pPr marL="457200" indent="-4572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RS" sz="2000" noProof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састављају и користе</a:t>
            </a:r>
            <a:r>
              <a:rPr lang="en-US" sz="2000" noProof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sr-Cyrl-RS" sz="2000" noProof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радну биографију/</a:t>
            </a:r>
            <a:r>
              <a:rPr lang="sr-Cyrl-RS" sz="2000" i="1" noProof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CV</a:t>
            </a:r>
            <a:r>
              <a:rPr lang="sr-Cyrl-RS" sz="2000" noProof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и мотивационо писмо да опишу своје компетенције, жеље и очекивања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000" dirty="0"/>
              <a:t>...</a:t>
            </a:r>
            <a:endParaRPr lang="en-US" sz="2000" dirty="0"/>
          </a:p>
        </p:txBody>
      </p:sp>
      <p:pic>
        <p:nvPicPr>
          <p:cNvPr id="2560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962400"/>
            <a:ext cx="2915457" cy="2563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628650" y="804863"/>
            <a:ext cx="7886700" cy="771525"/>
          </a:xfrm>
        </p:spPr>
        <p:txBody>
          <a:bodyPr/>
          <a:lstStyle/>
          <a:p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ЗАДАТАК</a:t>
            </a:r>
            <a:endParaRPr lang="en-US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82875"/>
            <a:ext cx="8229600" cy="3489325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arenR"/>
              <a:defRPr/>
            </a:pPr>
            <a:endParaRPr lang="sr-Cyrl-R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514350" indent="-514350" algn="just" fontAlgn="auto">
              <a:spcAft>
                <a:spcPts val="0"/>
              </a:spcAft>
              <a:buFont typeface="Arial" pitchFamily="34" charset="0"/>
              <a:buAutoNum type="arabicParenR"/>
              <a:defRPr/>
            </a:pP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Пронађите и обележите у својим предметним програмима исходе у којима се препознаје </a:t>
            </a:r>
            <a:r>
              <a:rPr lang="sr-Cyrl-RS" sz="2000" i="1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капацитет</a:t>
            </a: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за развијање предузетничке компетенције код ученика.</a:t>
            </a:r>
            <a:endParaRPr lang="en-U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514350" indent="-514350" algn="just" fontAlgn="auto">
              <a:spcAft>
                <a:spcPts val="0"/>
              </a:spcAft>
              <a:buFont typeface="Arial" pitchFamily="34" charset="0"/>
              <a:buAutoNum type="arabicParenR"/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514350" indent="-514350" algn="just" fontAlgn="auto">
              <a:spcAft>
                <a:spcPts val="0"/>
              </a:spcAft>
              <a:buFont typeface="Arial" pitchFamily="34" charset="0"/>
              <a:buAutoNum type="arabicParenR"/>
              <a:defRPr/>
            </a:pP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Напишите неколико активности наставника и  ученика којима се то може подстицати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0166" y="377401"/>
            <a:ext cx="1971260" cy="2289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87325" y="990600"/>
            <a:ext cx="8728075" cy="628650"/>
          </a:xfrm>
        </p:spPr>
        <p:txBody>
          <a:bodyPr/>
          <a:lstStyle/>
          <a:p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УМЕСТО ЗАКЉУЧКА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850" y="2087563"/>
            <a:ext cx="8612188" cy="4351337"/>
          </a:xfrm>
        </p:spPr>
        <p:txBody>
          <a:bodyPr rtlCol="0">
            <a:normAutofit/>
          </a:bodyPr>
          <a:lstStyle/>
          <a:p>
            <a:pPr marL="0" indent="182880" algn="just" fontAlgn="auto">
              <a:spcBef>
                <a:spcPts val="600"/>
              </a:spcBef>
              <a:spcAft>
                <a:spcPts val="600"/>
              </a:spcAft>
              <a:buFont typeface="Wingdings 3" pitchFamily="18" charset="2"/>
              <a:buNone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Успешан светски предузетник Вилијам Е. Хајнек, власник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ланца </a:t>
            </a:r>
            <a:r>
              <a:rPr lang="ru-RU" sz="2000" i="1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Pizza Hut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ресторана, истиче да успешан предузетник треба да има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следеће карактеристике:</a:t>
            </a:r>
            <a:endParaRPr lang="en-US" sz="200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182880" algn="just" fontAlgn="auto">
              <a:spcBef>
                <a:spcPts val="600"/>
              </a:spcBef>
              <a:spcAft>
                <a:spcPts val="600"/>
              </a:spcAft>
              <a:buFont typeface="Wingdings 3" pitchFamily="18" charset="2"/>
              <a:buNone/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да буде мотиватор, да зна да слуша, има поверења у свој тим, </a:t>
            </a:r>
            <a:r>
              <a:rPr lang="sr-Cyrl-R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уме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да каже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хвала,  пристојан је,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пажљиво ослушкује, флексибилан је, остаје миран упркос притиску,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пример је другима, експерт је у свом послу,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скроман је, има смисла за хумор, зна да прослави успех, негује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пословне и социјалне контакте, </a:t>
            </a:r>
          </a:p>
          <a:p>
            <a:pPr algn="ctr" fontAlgn="auto">
              <a:spcBef>
                <a:spcPts val="600"/>
              </a:spcBef>
              <a:spcAft>
                <a:spcPts val="600"/>
              </a:spcAft>
              <a:buFont typeface="Wingdings 3" pitchFamily="18" charset="2"/>
              <a:buNone/>
              <a:defRPr/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јер нико не може бити успешан ако је сам.</a:t>
            </a:r>
            <a:endParaRPr lang="en-US" sz="2000" b="1" i="1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000" dirty="0"/>
          </a:p>
        </p:txBody>
      </p:sp>
      <p:pic>
        <p:nvPicPr>
          <p:cNvPr id="27652" name="Picture 5" descr="Сродна сли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694" y="152400"/>
            <a:ext cx="2191244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1335</Words>
  <Application>Microsoft Office PowerPoint</Application>
  <PresentationFormat>On-screen Show (4:3)</PresentationFormat>
  <Paragraphs>228</Paragraphs>
  <Slides>32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Cambria Math</vt:lpstr>
      <vt:lpstr>PT Sans</vt:lpstr>
      <vt:lpstr>Times New Roman</vt:lpstr>
      <vt:lpstr>Wingdings 3</vt:lpstr>
      <vt:lpstr>Office Theme</vt:lpstr>
      <vt:lpstr>ПРЕДУЗИМЉИВОСТ И ПРЕДУЗЕТНИЧКА КОМПЕТЕНЦИЈА  </vt:lpstr>
      <vt:lpstr>PowerPoint Presentation</vt:lpstr>
      <vt:lpstr>ПРЕДУЗИМЉИВОСТ И ОРИЈЕНТАЦИЈА КА ПРЕДУЗЕТНИШТВУ</vt:lpstr>
      <vt:lpstr>ШТА ЈЕ ПРЕДУЗЕТНИШТВО?</vt:lpstr>
      <vt:lpstr>PowerPoint Presentation</vt:lpstr>
      <vt:lpstr>PowerPoint Presentation</vt:lpstr>
      <vt:lpstr>PowerPoint Presentation</vt:lpstr>
      <vt:lpstr>PowerPoint Presentation</vt:lpstr>
      <vt:lpstr>ПРИМЕР УСПЕШНЕ ИДЕЈЕ Од визије до успешног предузетништва</vt:lpstr>
      <vt:lpstr>PowerPoint Presentation</vt:lpstr>
      <vt:lpstr>Потпуно дигитално окружење</vt:lpstr>
      <vt:lpstr>PowerPoint Presentation</vt:lpstr>
      <vt:lpstr>KP Ekosistem</vt:lpstr>
      <vt:lpstr>Profil KP korisnika</vt:lpstr>
      <vt:lpstr>Posete</vt:lpstr>
      <vt:lpstr>Oglasi</vt:lpstr>
      <vt:lpstr>ДА ЛИ ЈЕ ПРЕДУЗЕТНИШТВО УРОЂЕНО ИЛИ ВЕШТИНА КОЈА СЕ РАЗВИЈА?</vt:lpstr>
      <vt:lpstr>ДА ЛИ ЈЕ ПРЕДУЗЕТНИШТВО УРОЂЕНО  ИЛИ ВЕШТИНА КОЈА СЕ РАЗВИЈА?  Процењује се да 3‒5% људи у свету поседује таленат за предузетништво, без обзира на њихово образовање АЛИ   Учење и развијање функционалних знања је предуслов за развој предузетничких вештина, независно од тога да ли таленат постоји или не</vt:lpstr>
      <vt:lpstr>PowerPoint Presentation</vt:lpstr>
      <vt:lpstr>ПРЕДУЗЕТНИШТВО ЈЕ КОМПЕТЕНЦИЈА КОЈУ ТРЕБА РАЗВИЈАТИ ОД ПОЧЕТКА ШКОЛОВАЊА</vt:lpstr>
      <vt:lpstr>ВЕЖБА 1 (рад по групама)</vt:lpstr>
      <vt:lpstr>ПРЕДУЗИМЉИВОСТ</vt:lpstr>
      <vt:lpstr>КАКО КОД УЧЕНИКА ПРЕПОЗНАЈЕМО ПРЕДУЗИМЉИВОСТ?</vt:lpstr>
      <vt:lpstr>НАСТАВНИК</vt:lpstr>
      <vt:lpstr>УЛОГА И ПОДРШКА ШКОЛЕ</vt:lpstr>
      <vt:lpstr>УЛОГА И ПОДРШКА ШКОЛЕ</vt:lpstr>
      <vt:lpstr>УЛОГА И ПОДРШКА ШКОЛЕ</vt:lpstr>
      <vt:lpstr>ПРЕДУЗЕТНИЧКЕ ВЕШТИНЕ И СТАВОВИ </vt:lpstr>
      <vt:lpstr>АКТИВНОСТИ</vt:lpstr>
      <vt:lpstr>АКТИВНОСТИ</vt:lpstr>
      <vt:lpstr>ЗАДАТАК</vt:lpstr>
      <vt:lpstr>УМЕСТО ЗАКЉУЧКА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ПРЕДУЗИМЉИВОСТ И ПРЕДУЗЕТНИЧКА КОМПЕТЕНЦИЈА</dc:title>
  <dc:creator>User</dc:creator>
  <cp:lastModifiedBy>Milena Krstic</cp:lastModifiedBy>
  <cp:revision>14</cp:revision>
  <dcterms:created xsi:type="dcterms:W3CDTF">2018-05-08T13:24:03Z</dcterms:created>
  <dcterms:modified xsi:type="dcterms:W3CDTF">2022-11-09T23:31:55Z</dcterms:modified>
</cp:coreProperties>
</file>