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27" r:id="rId1"/>
    <p:sldMasterId id="2147484269" r:id="rId2"/>
  </p:sldMasterIdLst>
  <p:notesMasterIdLst>
    <p:notesMasterId r:id="rId36"/>
  </p:notesMasterIdLst>
  <p:handoutMasterIdLst>
    <p:handoutMasterId r:id="rId37"/>
  </p:handoutMasterIdLst>
  <p:sldIdLst>
    <p:sldId id="488" r:id="rId3"/>
    <p:sldId id="489" r:id="rId4"/>
    <p:sldId id="559" r:id="rId5"/>
    <p:sldId id="547" r:id="rId6"/>
    <p:sldId id="524" r:id="rId7"/>
    <p:sldId id="549" r:id="rId8"/>
    <p:sldId id="522" r:id="rId9"/>
    <p:sldId id="516" r:id="rId10"/>
    <p:sldId id="517" r:id="rId11"/>
    <p:sldId id="550" r:id="rId12"/>
    <p:sldId id="519" r:id="rId13"/>
    <p:sldId id="551" r:id="rId14"/>
    <p:sldId id="520" r:id="rId15"/>
    <p:sldId id="525" r:id="rId16"/>
    <p:sldId id="532" r:id="rId17"/>
    <p:sldId id="542" r:id="rId18"/>
    <p:sldId id="529" r:id="rId19"/>
    <p:sldId id="527" r:id="rId20"/>
    <p:sldId id="528" r:id="rId21"/>
    <p:sldId id="534" r:id="rId22"/>
    <p:sldId id="539" r:id="rId23"/>
    <p:sldId id="530" r:id="rId24"/>
    <p:sldId id="533" r:id="rId25"/>
    <p:sldId id="540" r:id="rId26"/>
    <p:sldId id="552" r:id="rId27"/>
    <p:sldId id="538" r:id="rId28"/>
    <p:sldId id="537" r:id="rId29"/>
    <p:sldId id="553" r:id="rId30"/>
    <p:sldId id="544" r:id="rId31"/>
    <p:sldId id="554" r:id="rId32"/>
    <p:sldId id="541" r:id="rId33"/>
    <p:sldId id="558" r:id="rId34"/>
    <p:sldId id="556" r:id="rId35"/>
  </p:sldIdLst>
  <p:sldSz cx="9144000" cy="6858000" type="screen4x3"/>
  <p:notesSz cx="6797675" cy="99266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ucida Sans Unicode" pitchFamily="34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ucida Sans Unicode" pitchFamily="34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ucida Sans Unicode" pitchFamily="34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ucida Sans Unicode" pitchFamily="34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ucida Sans Unicode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Lucida Sans Unicode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Lucida Sans Unicode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Lucida Sans Unicode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Lucida Sans Unicode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928">
          <p15:clr>
            <a:srgbClr val="A4A3A4"/>
          </p15:clr>
        </p15:guide>
        <p15:guide id="2" pos="2209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FFFF"/>
    <a:srgbClr val="E9EDF4"/>
    <a:srgbClr val="0000FF"/>
    <a:srgbClr val="4F81BD"/>
    <a:srgbClr val="AE0202"/>
    <a:srgbClr val="9A0A60"/>
    <a:srgbClr val="2E0D81"/>
    <a:srgbClr val="BF5607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2" autoAdjust="0"/>
    <p:restoredTop sz="94675" autoAdjust="0"/>
  </p:normalViewPr>
  <p:slideViewPr>
    <p:cSldViewPr>
      <p:cViewPr>
        <p:scale>
          <a:sx n="70" d="100"/>
          <a:sy n="70" d="100"/>
        </p:scale>
        <p:origin x="-138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4" d="100"/>
          <a:sy n="84" d="100"/>
        </p:scale>
        <p:origin x="-3180" y="-96"/>
      </p:cViewPr>
      <p:guideLst>
        <p:guide orient="horz" pos="3127"/>
        <p:guide pos="2142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44" cy="49667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63" y="0"/>
            <a:ext cx="2946443" cy="49667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2FE3E3F-08F9-4138-B626-94EB50D5FC80}" type="datetimeFigureOut">
              <a:rPr lang="en-US"/>
              <a:pPr>
                <a:defRPr/>
              </a:pPr>
              <a:t>4/2/2020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272"/>
            <a:ext cx="2946444" cy="49667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63" y="9428272"/>
            <a:ext cx="2946443" cy="496671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8EDF13EA-954B-4121-82F6-A370987AE29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="" xmlns:p14="http://schemas.microsoft.com/office/powerpoint/2010/main" val="36746686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44" cy="496671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63" y="0"/>
            <a:ext cx="2946443" cy="496671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21C4FA8-59B8-4C19-99D8-FA45085D02B7}" type="datetimeFigureOut">
              <a:rPr lang="en-US"/>
              <a:pPr>
                <a:defRPr/>
              </a:pPr>
              <a:t>4/2/2020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51" y="4715833"/>
            <a:ext cx="5438140" cy="4466649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272"/>
            <a:ext cx="2946444" cy="496671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63" y="9428272"/>
            <a:ext cx="2946443" cy="496671"/>
          </a:xfrm>
          <a:prstGeom prst="rect">
            <a:avLst/>
          </a:prstGeom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CB8390C5-F6F5-4145-9B33-88D291C5799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="" xmlns:p14="http://schemas.microsoft.com/office/powerpoint/2010/main" val="55014874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B8390C5-F6F5-4145-9B33-88D291C57994}" type="slidenum">
              <a:rPr lang="en-US" altLang="en-US" smtClean="0"/>
              <a:pPr>
                <a:defRPr/>
              </a:pPr>
              <a:t>4</a:t>
            </a:fld>
            <a:endParaRPr lang="en-US" altLang="en-US"/>
          </a:p>
        </p:txBody>
      </p:sp>
    </p:spTree>
    <p:extLst>
      <p:ext uri="{BB962C8B-B14F-4D97-AF65-F5344CB8AC3E}">
        <p14:creationId xmlns="" xmlns:p14="http://schemas.microsoft.com/office/powerpoint/2010/main" val="38675580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B8390C5-F6F5-4145-9B33-88D291C57994}" type="slidenum">
              <a:rPr lang="en-US" altLang="en-US" smtClean="0"/>
              <a:pPr>
                <a:defRPr/>
              </a:pPr>
              <a:t>19</a:t>
            </a:fld>
            <a:endParaRPr lang="en-US" altLang="en-US"/>
          </a:p>
        </p:txBody>
      </p:sp>
    </p:spTree>
    <p:extLst>
      <p:ext uri="{BB962C8B-B14F-4D97-AF65-F5344CB8AC3E}">
        <p14:creationId xmlns="" xmlns:p14="http://schemas.microsoft.com/office/powerpoint/2010/main" val="22252402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B8390C5-F6F5-4145-9B33-88D291C57994}" type="slidenum">
              <a:rPr lang="en-US" altLang="en-US" smtClean="0"/>
              <a:pPr>
                <a:defRPr/>
              </a:pPr>
              <a:t>24</a:t>
            </a:fld>
            <a:endParaRPr lang="en-US" altLang="en-US"/>
          </a:p>
        </p:txBody>
      </p:sp>
    </p:spTree>
    <p:extLst>
      <p:ext uri="{BB962C8B-B14F-4D97-AF65-F5344CB8AC3E}">
        <p14:creationId xmlns="" xmlns:p14="http://schemas.microsoft.com/office/powerpoint/2010/main" val="20232636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x-non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66496-B2FC-4F4A-98A0-E1809E8B5BF8}" type="datetimeFigureOut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2.4.2020.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95EAA-E173-442B-A7D8-F809F46D221E}" type="slidenum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732010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66496-B2FC-4F4A-98A0-E1809E8B5BF8}" type="datetimeFigureOut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2.4.2020.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95EAA-E173-442B-A7D8-F809F46D221E}" type="slidenum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31399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66496-B2FC-4F4A-98A0-E1809E8B5BF8}" type="datetimeFigureOut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2.4.2020.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95EAA-E173-442B-A7D8-F809F46D221E}" type="slidenum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689229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66496-B2FC-4F4A-98A0-E1809E8B5BF8}" type="datetimeFigureOut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2.4.2020.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95EAA-E173-442B-A7D8-F809F46D221E}" type="slidenum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375912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66496-B2FC-4F4A-98A0-E1809E8B5BF8}" type="datetimeFigureOut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2.4.2020.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95EAA-E173-442B-A7D8-F809F46D221E}" type="slidenum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623195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66496-B2FC-4F4A-98A0-E1809E8B5BF8}" type="datetimeFigureOut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2.4.2020.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95EAA-E173-442B-A7D8-F809F46D221E}" type="slidenum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828836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66496-B2FC-4F4A-98A0-E1809E8B5BF8}" type="datetimeFigureOut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2.4.2020.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95EAA-E173-442B-A7D8-F809F46D221E}" type="slidenum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009143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66496-B2FC-4F4A-98A0-E1809E8B5BF8}" type="datetimeFigureOut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2.4.2020.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95EAA-E173-442B-A7D8-F809F46D221E}" type="slidenum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271289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x-non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66496-B2FC-4F4A-98A0-E1809E8B5BF8}" type="datetimeFigureOut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2.4.2020.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95EAA-E173-442B-A7D8-F809F46D221E}" type="slidenum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900588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66496-B2FC-4F4A-98A0-E1809E8B5BF8}" type="datetimeFigureOut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2.4.2020.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95EAA-E173-442B-A7D8-F809F46D221E}" type="slidenum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516853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66496-B2FC-4F4A-98A0-E1809E8B5BF8}" type="datetimeFigureOut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2.4.2020.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95EAA-E173-442B-A7D8-F809F46D221E}" type="slidenum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560849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sl-SI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sl-SI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E7492A-E741-4DBB-85D8-A4EA8AFB7A79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568760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l-SI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l-SI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43CA3D-7AF3-47B0-809A-04DEBD0C010B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605130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sl-SI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AD7A96-DA94-446A-B2DD-BFDB57D33525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846644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l-SI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l-SI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l-SI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53C61E-A38B-448C-8876-A07003EE4A67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584718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sl-SI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l-SI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l-SI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B6B52C-7928-4EAB-8C2E-287FC34A4942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1678646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l-SI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5BE90B-22BF-4CAE-8D1E-C02248D8E690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4937658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A2E927-35A1-4D49-B23F-A88FE70614DE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2337948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sl-SI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l-SI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B95736-3894-4668-A72E-0A9EAF7F3C33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1440271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sl-SI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l-SI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6B32CA-5EBD-4C95-B84B-93BDB43CC1D6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352930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l-SI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l-SI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BFDC9D-64FA-49B3-A28D-CD0D2ABA429E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4528137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sl-SI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l-SI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1246C4-CBF7-494A-90E3-D3AB4F773D30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3181253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sl-SI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sl-SI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2CB787-5ACB-47D1-87CC-71375782367B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2593916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sl-SI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l-SI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l-SI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l-SI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6D974A-0A73-468F-A114-979F7AC9439E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2118156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6DE8E4-5E2E-4B49-8026-E35C5986EA4D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9866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3E566496-B2FC-4F4A-98A0-E1809E8B5BF8}" type="datetimeFigureOut">
              <a:rPr lang="x-none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2.4.2020.</a:t>
            </a:fld>
            <a:endParaRPr lang="x-none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x-none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89C95EAA-E173-442B-A7D8-F809F46D221E}" type="slidenum">
              <a:rPr lang="x-none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x-none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220973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28" r:id="rId1"/>
    <p:sldLayoutId id="2147484229" r:id="rId2"/>
    <p:sldLayoutId id="2147484230" r:id="rId3"/>
    <p:sldLayoutId id="2147484231" r:id="rId4"/>
    <p:sldLayoutId id="2147484232" r:id="rId5"/>
    <p:sldLayoutId id="2147484233" r:id="rId6"/>
    <p:sldLayoutId id="2147484234" r:id="rId7"/>
    <p:sldLayoutId id="2147484235" r:id="rId8"/>
    <p:sldLayoutId id="2147484236" r:id="rId9"/>
    <p:sldLayoutId id="2147484237" r:id="rId10"/>
    <p:sldLayoutId id="214748423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x-non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8E63FF6C-05A8-417E-8303-4B91E1DBCAFA}" type="slidenum">
              <a:rPr lang="en-US" altLang="en-US">
                <a:solidFill>
                  <a:srgbClr val="000000"/>
                </a:solidFill>
                <a:latin typeface="Arial" panose="020B0604020202020204" pitchFamily="34" charset="0"/>
                <a:cs typeface="+mn-cs"/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  <a:latin typeface="Arial" panose="020B0604020202020204" pitchFamily="34" charset="0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863399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70" r:id="rId1"/>
    <p:sldLayoutId id="2147484271" r:id="rId2"/>
    <p:sldLayoutId id="2147484272" r:id="rId3"/>
    <p:sldLayoutId id="2147484273" r:id="rId4"/>
    <p:sldLayoutId id="2147484274" r:id="rId5"/>
    <p:sldLayoutId id="2147484275" r:id="rId6"/>
    <p:sldLayoutId id="2147484276" r:id="rId7"/>
    <p:sldLayoutId id="2147484277" r:id="rId8"/>
    <p:sldLayoutId id="2147484278" r:id="rId9"/>
    <p:sldLayoutId id="2147484279" r:id="rId10"/>
    <p:sldLayoutId id="2147484280" r:id="rId11"/>
    <p:sldLayoutId id="2147484281" r:id="rId12"/>
    <p:sldLayoutId id="2147484282" r:id="rId13"/>
    <p:sldLayoutId id="2147484283" r:id="rId1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sl-S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https://zuov.gov.rs/vannastavne-aktivnosti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82911"/>
            <a:ext cx="7772400" cy="2046089"/>
          </a:xfrm>
        </p:spPr>
        <p:txBody>
          <a:bodyPr>
            <a:noAutofit/>
          </a:bodyPr>
          <a:lstStyle/>
          <a:p>
            <a:pPr lvl="1" algn="ctr" rtl="0">
              <a:spcBef>
                <a:spcPct val="0"/>
              </a:spcBef>
            </a:pP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dirty="0">
                <a:latin typeface="Times New Roman" pitchFamily="18" charset="0"/>
                <a:cs typeface="Times New Roman" pitchFamily="18" charset="0"/>
              </a:rPr>
            </a:b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dirty="0">
                <a:latin typeface="Times New Roman" pitchFamily="18" charset="0"/>
                <a:cs typeface="Times New Roman" pitchFamily="18" charset="0"/>
              </a:rPr>
            </a:b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600" dirty="0">
              <a:solidFill>
                <a:srgbClr val="00206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09600" y="1447800"/>
            <a:ext cx="78486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x-none" sz="3200" b="1" kern="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ВАННАСТ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x-none" sz="3200" b="1" kern="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ВНЕ АКТИВНОСТИ ШКОЛЕ</a:t>
            </a:r>
            <a:endParaRPr lang="en-US" sz="3200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09800" y="3284984"/>
            <a:ext cx="4724400" cy="271100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911774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63888" y="1126232"/>
            <a:ext cx="5328592" cy="5183088"/>
          </a:xfrm>
        </p:spPr>
        <p:txBody>
          <a:bodyPr>
            <a:normAutofit/>
          </a:bodyPr>
          <a:lstStyle/>
          <a:p>
            <a:pPr marL="0" indent="0">
              <a:buNone/>
              <a:defRPr/>
            </a:pP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Представљање ваннаставних активности </a:t>
            </a:r>
            <a:r>
              <a:rPr lang="x-none" sz="20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школе 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као интегративног дела образовно-</a:t>
            </a:r>
            <a:endParaRPr lang="x-none" sz="2000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  <a:defRPr/>
            </a:pP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васпитно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процес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које имају велики и                                                           недовољно искоришћени потенцијал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x-none" sz="20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>
              <a:buNone/>
              <a:defRPr/>
            </a:pPr>
            <a:endParaRPr lang="x-none" sz="2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>
              <a:buNone/>
              <a:defRPr/>
            </a:pPr>
            <a:r>
              <a:rPr lang="x-none" sz="2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завршетку теме наставници</a:t>
            </a:r>
            <a:r>
              <a:rPr lang="x-none" sz="20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566928" indent="-457200">
              <a:defRPr/>
            </a:pP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доводе </a:t>
            </a:r>
            <a:r>
              <a:rPr lang="x-none" sz="20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везу ваннанставне активности са циљевима 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образовно-васпитног рада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развојем кључних и међупредметних компетенција</a:t>
            </a:r>
            <a:endParaRPr lang="sr-Cyrl-ME" sz="2000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66928" indent="-457200">
              <a:defRPr/>
            </a:pPr>
            <a:r>
              <a:rPr lang="sr-Cyrl-ME" sz="20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наводе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</a:t>
            </a:r>
            <a:r>
              <a:rPr lang="sr-Cyrl-ME" sz="20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образлажу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x-none" sz="20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принципе ваннаставних 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активности</a:t>
            </a:r>
            <a:endParaRPr lang="x-none" sz="2000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66928" indent="-457200">
              <a:defRPr/>
            </a:pPr>
            <a:r>
              <a:rPr lang="x-none" sz="20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исказују </a:t>
            </a:r>
            <a:r>
              <a:rPr lang="x-none" sz="2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позитиван 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став према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добробитима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ваннаставни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активности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 ученике и школу</a:t>
            </a:r>
            <a:endParaRPr lang="x-none" sz="20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09778" lvl="1" indent="0">
              <a:buSzPct val="100000"/>
              <a:buNone/>
              <a:defRPr/>
            </a:pPr>
            <a:endParaRPr lang="x-none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>
              <a:buNone/>
              <a:defRPr/>
            </a:pPr>
            <a:endParaRPr lang="x-none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/>
          </a:p>
        </p:txBody>
      </p:sp>
      <p:pic>
        <p:nvPicPr>
          <p:cNvPr id="5" name="Picture 4" descr="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2034" y="1916832"/>
            <a:ext cx="2749806" cy="338437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107992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20080"/>
          </a:xfrm>
        </p:spPr>
        <p:txBody>
          <a:bodyPr>
            <a:normAutofit/>
          </a:bodyPr>
          <a:lstStyle/>
          <a:p>
            <a:pPr algn="l"/>
            <a:r>
              <a:rPr lang="sr-Cyrl-RS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ЗАКОНСКИ ОСНОВ</a:t>
            </a:r>
            <a:endParaRPr lang="en-US" sz="24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12968" cy="4781128"/>
          </a:xfrm>
        </p:spPr>
        <p:txBody>
          <a:bodyPr>
            <a:noAutofit/>
          </a:bodyPr>
          <a:lstStyle/>
          <a:p>
            <a:r>
              <a:rPr lang="ru-RU" sz="1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Закон о основама система образовања и васпитања </a:t>
            </a: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(Службени </a:t>
            </a:r>
            <a:r>
              <a:rPr lang="ru-RU" sz="18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гласник РС, бр. 88/2017, 27/2018 - други закони и 10/2019 од 15.02.2019. </a:t>
            </a: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  <a:r>
              <a:rPr lang="en-US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.)</a:t>
            </a:r>
            <a:endParaRPr lang="ru-RU" sz="18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t"/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Правилник </a:t>
            </a:r>
            <a:r>
              <a:rPr lang="ru-RU" sz="1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 плану наставе учења за први циклус </a:t>
            </a:r>
            <a:r>
              <a:rPr lang="ru-RU" sz="18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основног образовања и васпитања о програму наставе и учења за први разред основног образовања и </a:t>
            </a: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васпитања</a:t>
            </a:r>
            <a:r>
              <a:rPr lang="ru-RU" sz="18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Сл</a:t>
            </a:r>
            <a:r>
              <a:rPr lang="ru-RU" sz="18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гласник РС – Просветни </a:t>
            </a: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гласник, </a:t>
            </a:r>
            <a:r>
              <a:rPr lang="ru-RU" sz="18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бр. 10/2017)</a:t>
            </a:r>
          </a:p>
          <a:p>
            <a:r>
              <a:rPr lang="ru-RU" sz="1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Правилник о допуни Правилника плану наставе и учења за први циклус основног образовња и васпитања и програму наставе и учења за  први разред основног образовања и васпитања</a:t>
            </a:r>
            <a:r>
              <a:rPr lang="ru-RU" sz="18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(Служени </a:t>
            </a:r>
            <a:r>
              <a:rPr lang="ru-RU" sz="18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гласник РС-Просветни гласник број 1/19)</a:t>
            </a:r>
          </a:p>
          <a:p>
            <a:r>
              <a:rPr lang="en-US" sz="1800" b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Правилник</a:t>
            </a:r>
            <a:r>
              <a:rPr lang="en-US" sz="1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о </a:t>
            </a:r>
            <a:r>
              <a:rPr lang="en-US" sz="1800" b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наставном</a:t>
            </a:r>
            <a:r>
              <a:rPr lang="en-US" sz="1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плану</a:t>
            </a:r>
            <a:r>
              <a:rPr lang="en-US" sz="1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</a:t>
            </a:r>
            <a:r>
              <a:rPr lang="en-US" sz="1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други</a:t>
            </a:r>
            <a:r>
              <a:rPr lang="en-US" sz="1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циклус</a:t>
            </a:r>
            <a:r>
              <a:rPr lang="en-US" sz="1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основног</a:t>
            </a:r>
            <a:r>
              <a:rPr lang="en-US" sz="1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образовања</a:t>
            </a:r>
            <a:r>
              <a:rPr lang="en-US" sz="1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1800" b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васпитања</a:t>
            </a:r>
            <a:r>
              <a:rPr lang="en-US" sz="1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1800" b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наставном</a:t>
            </a:r>
            <a:r>
              <a:rPr lang="en-US" sz="1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програму</a:t>
            </a:r>
            <a:r>
              <a:rPr lang="en-US" sz="1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</a:t>
            </a:r>
            <a:r>
              <a:rPr lang="en-US" sz="1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пети</a:t>
            </a:r>
            <a:r>
              <a:rPr lang="en-US" sz="1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разред</a:t>
            </a:r>
            <a:r>
              <a:rPr lang="en-US" sz="1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основног</a:t>
            </a:r>
            <a:r>
              <a:rPr lang="en-US" sz="1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образовања</a:t>
            </a:r>
            <a:r>
              <a:rPr lang="en-US" sz="1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1800" b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васпитања</a:t>
            </a:r>
            <a:r>
              <a:rPr lang="en-US" sz="1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1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Сл</a:t>
            </a:r>
            <a:r>
              <a:rPr lang="en-US" sz="18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8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гласник</a:t>
            </a:r>
            <a:r>
              <a:rPr lang="en-US" sz="18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РС - </a:t>
            </a:r>
            <a:r>
              <a:rPr lang="en-US" sz="18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Просветни</a:t>
            </a:r>
            <a:r>
              <a:rPr lang="en-US" sz="18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гласник</a:t>
            </a:r>
            <a:r>
              <a:rPr lang="en-US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бр</a:t>
            </a:r>
            <a:r>
              <a:rPr lang="en-US" sz="18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6/2007, 2/2010, 7/2010 - </a:t>
            </a:r>
            <a:r>
              <a:rPr lang="en-US" sz="18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др</a:t>
            </a:r>
            <a:r>
              <a:rPr lang="en-US" sz="18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8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правилник</a:t>
            </a:r>
            <a:r>
              <a:rPr lang="en-US" sz="18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3/2011 - </a:t>
            </a:r>
            <a:r>
              <a:rPr lang="en-US" sz="18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др</a:t>
            </a:r>
            <a:r>
              <a:rPr lang="en-US" sz="18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8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правилник</a:t>
            </a:r>
            <a:r>
              <a:rPr lang="en-US" sz="18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1/2013, 4/2013, 11/2016, 6/2017, 8/2017, 9/2017 и 12/2018</a:t>
            </a:r>
            <a:r>
              <a:rPr lang="en-US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sr-Cyrl-RS" sz="18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sr-Cyrl-RS" sz="1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Правилник о програму наставе и учења за први разред гимназије</a:t>
            </a:r>
            <a:r>
              <a:rPr lang="ru-RU" sz="1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(Служени </a:t>
            </a:r>
            <a:r>
              <a:rPr lang="ru-RU" sz="18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гласник РС-Просветни гласник број </a:t>
            </a: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12/18)</a:t>
            </a:r>
            <a:endParaRPr lang="sr-Cyrl-RS" sz="18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6316905" y="0"/>
            <a:ext cx="2827095" cy="1728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5399195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30424" y="332656"/>
            <a:ext cx="6609928" cy="576064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RS" altLang="en-US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ПРВИ ЦИКЛУС</a:t>
            </a:r>
            <a:endParaRPr lang="en-US" altLang="en-US" sz="2400" dirty="0" smtClean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7587" name="Group 3"/>
          <p:cNvGraphicFramePr>
            <a:graphicFrameLocks noGrp="1"/>
          </p:cNvGraphicFramePr>
          <p:nvPr/>
        </p:nvGraphicFramePr>
        <p:xfrm>
          <a:off x="228600" y="1052736"/>
          <a:ext cx="8591869" cy="1944219"/>
        </p:xfrm>
        <a:graphic>
          <a:graphicData uri="http://schemas.openxmlformats.org/drawingml/2006/table">
            <a:tbl>
              <a:tblPr/>
              <a:tblGrid>
                <a:gridCol w="769025">
                  <a:extLst>
                    <a:ext uri="{9D8B030D-6E8A-4147-A177-3AD203B41FA5}"/>
                  </a:extLst>
                </a:gridCol>
                <a:gridCol w="2152940">
                  <a:extLst>
                    <a:ext uri="{9D8B030D-6E8A-4147-A177-3AD203B41FA5}"/>
                  </a:extLst>
                </a:gridCol>
                <a:gridCol w="708738">
                  <a:extLst>
                    <a:ext uri="{9D8B030D-6E8A-4147-A177-3AD203B41FA5}"/>
                  </a:extLst>
                </a:gridCol>
                <a:gridCol w="708738">
                  <a:extLst>
                    <a:ext uri="{9D8B030D-6E8A-4147-A177-3AD203B41FA5}"/>
                  </a:extLst>
                </a:gridCol>
                <a:gridCol w="708738">
                  <a:extLst>
                    <a:ext uri="{9D8B030D-6E8A-4147-A177-3AD203B41FA5}"/>
                  </a:extLst>
                </a:gridCol>
                <a:gridCol w="708738">
                  <a:extLst>
                    <a:ext uri="{9D8B030D-6E8A-4147-A177-3AD203B41FA5}"/>
                  </a:extLst>
                </a:gridCol>
                <a:gridCol w="708738">
                  <a:extLst>
                    <a:ext uri="{9D8B030D-6E8A-4147-A177-3AD203B41FA5}"/>
                  </a:extLst>
                </a:gridCol>
                <a:gridCol w="708738">
                  <a:extLst>
                    <a:ext uri="{9D8B030D-6E8A-4147-A177-3AD203B41FA5}"/>
                  </a:extLst>
                </a:gridCol>
                <a:gridCol w="708738">
                  <a:extLst>
                    <a:ext uri="{9D8B030D-6E8A-4147-A177-3AD203B41FA5}"/>
                  </a:extLst>
                </a:gridCol>
                <a:gridCol w="708738">
                  <a:extLst>
                    <a:ext uri="{9D8B030D-6E8A-4147-A177-3AD203B41FA5}"/>
                  </a:extLst>
                </a:gridCol>
              </a:tblGrid>
              <a:tr h="224377">
                <a:tc rowSpan="2">
                  <a:txBody>
                    <a:bodyPr/>
                    <a:lstStyle>
                      <a:lvl1pPr marL="158750" indent="4763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158750" marR="0" lvl="0" indent="4763" algn="l" defTabSz="914400" rtl="0" eaLnBrk="0" fontAlgn="base" latinLnBrk="0" hangingPunct="0">
                        <a:lnSpc>
                          <a:spcPts val="9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Ред</a:t>
                      </a:r>
                      <a:r>
                        <a:rPr kumimoji="0" lang="en-US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kumimoji="0" lang="en-US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број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marL="635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63500" marR="0" lvl="0" indent="0" algn="ctr" defTabSz="914400" rtl="0" eaLnBrk="0" fontAlgn="base" latinLnBrk="0" hangingPunct="0">
                        <a:lnSpc>
                          <a:spcPts val="9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ОБЛИК ОБРАЗОВНО- ВАСПИТНОГ РАДА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4763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4763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ПРВИ РАЗРЕД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 marL="30163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0163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 РАЗРЕД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 marL="1905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19050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ТРЕЋИ РАЗРЕД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 marL="9525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9525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ЧЕТВРТИ РАЗРЕД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22437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>
                      <a:lvl1pPr marL="98425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98425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25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нед</a:t>
                      </a:r>
                      <a:r>
                        <a:rPr kumimoji="0" lang="en-US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635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63500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25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r>
                        <a:rPr kumimoji="0" lang="en-US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98425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98425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25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нед</a:t>
                      </a:r>
                      <a:r>
                        <a:rPr kumimoji="0" lang="en-US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635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63500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25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r>
                        <a:rPr kumimoji="0" lang="en-US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88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88900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25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нед.</a:t>
                      </a: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635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63500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25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год.</a:t>
                      </a: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80963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80963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25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нед.</a:t>
                      </a: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0163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0163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год.</a:t>
                      </a: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299093">
                <a:tc>
                  <a:txBody>
                    <a:bodyPr/>
                    <a:lstStyle>
                      <a:lvl1pPr marL="30163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0163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635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63500" marR="0" lvl="0" indent="0" algn="l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3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Редовна</a:t>
                      </a: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настaва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20-22*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720-792*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21-23*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756-828*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21-24*</a:t>
                      </a: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756-864*</a:t>
                      </a: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21-24*</a:t>
                      </a: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756-864*</a:t>
                      </a: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/>
                </a:extLst>
              </a:tr>
              <a:tr h="299093">
                <a:tc>
                  <a:txBody>
                    <a:bodyPr/>
                    <a:lstStyle>
                      <a:lvl1pPr marL="30163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0163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635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63500" marR="0" lvl="0" indent="0" algn="l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3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Пројектна</a:t>
                      </a: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настава</a:t>
                      </a:r>
                      <a:r>
                        <a:rPr kumimoji="0" lang="en-US" altLang="en-US" sz="12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0163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0163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3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635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63500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3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0163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0163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3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635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63500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3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0163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0163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3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635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63500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3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0163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0163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3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635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63500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3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/>
                </a:extLst>
              </a:tr>
              <a:tr h="299093">
                <a:tc>
                  <a:txBody>
                    <a:bodyPr/>
                    <a:lstStyle>
                      <a:lvl1pPr marL="30163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0163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635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63500" marR="0" lvl="0" indent="0" algn="l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3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Допунска настава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0163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0163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3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635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63500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3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0163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0163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3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635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63500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3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0163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0163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3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635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63500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3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0163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0163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3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635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63500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3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/>
                </a:extLst>
              </a:tr>
              <a:tr h="299093">
                <a:tc>
                  <a:txBody>
                    <a:bodyPr/>
                    <a:lstStyle>
                      <a:lvl1pPr marL="30163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0163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635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63500" marR="0" lvl="0" indent="0" algn="l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3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Додатна настава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0163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0163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3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635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63500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3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0163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0163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3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635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63500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3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0163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0163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3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635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63500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3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0163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0163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3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635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63500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3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/>
                </a:extLst>
              </a:tr>
              <a:tr h="299093">
                <a:tc>
                  <a:txBody>
                    <a:bodyPr/>
                    <a:lstStyle>
                      <a:lvl1pPr marL="30163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0163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635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63500" marR="0" lvl="0" indent="0" algn="l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3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Настава</a:t>
                      </a: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у </a:t>
                      </a:r>
                      <a:r>
                        <a:rPr kumimoji="0" lang="en-US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природи</a:t>
                      </a: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**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635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63500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3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7-10 дана годишње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 marL="635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63500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3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7-10 дана годишње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 marL="635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63500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3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7-10 </a:t>
                      </a:r>
                      <a:r>
                        <a:rPr kumimoji="0" lang="en-US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дана</a:t>
                      </a: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годишње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 marL="635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63500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3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7-10 </a:t>
                      </a:r>
                      <a:r>
                        <a:rPr kumimoji="0" lang="en-US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дана</a:t>
                      </a: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годишње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/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337907974"/>
              </p:ext>
            </p:extLst>
          </p:nvPr>
        </p:nvGraphicFramePr>
        <p:xfrm>
          <a:off x="228600" y="3200401"/>
          <a:ext cx="8591869" cy="1380728"/>
        </p:xfrm>
        <a:graphic>
          <a:graphicData uri="http://schemas.openxmlformats.org/drawingml/2006/table">
            <a:tbl>
              <a:tblPr/>
              <a:tblGrid>
                <a:gridCol w="749137">
                  <a:extLst>
                    <a:ext uri="{9D8B030D-6E8A-4147-A177-3AD203B41FA5}"/>
                  </a:extLst>
                </a:gridCol>
                <a:gridCol w="2203596">
                  <a:extLst>
                    <a:ext uri="{9D8B030D-6E8A-4147-A177-3AD203B41FA5}"/>
                  </a:extLst>
                </a:gridCol>
                <a:gridCol w="704892">
                  <a:extLst>
                    <a:ext uri="{9D8B030D-6E8A-4147-A177-3AD203B41FA5}"/>
                  </a:extLst>
                </a:gridCol>
                <a:gridCol w="704892">
                  <a:extLst>
                    <a:ext uri="{9D8B030D-6E8A-4147-A177-3AD203B41FA5}"/>
                  </a:extLst>
                </a:gridCol>
                <a:gridCol w="704892">
                  <a:extLst>
                    <a:ext uri="{9D8B030D-6E8A-4147-A177-3AD203B41FA5}"/>
                  </a:extLst>
                </a:gridCol>
                <a:gridCol w="704892">
                  <a:extLst>
                    <a:ext uri="{9D8B030D-6E8A-4147-A177-3AD203B41FA5}"/>
                  </a:extLst>
                </a:gridCol>
                <a:gridCol w="704892">
                  <a:extLst>
                    <a:ext uri="{9D8B030D-6E8A-4147-A177-3AD203B41FA5}"/>
                  </a:extLst>
                </a:gridCol>
                <a:gridCol w="704892">
                  <a:extLst>
                    <a:ext uri="{9D8B030D-6E8A-4147-A177-3AD203B41FA5}"/>
                  </a:extLst>
                </a:gridCol>
                <a:gridCol w="704892">
                  <a:extLst>
                    <a:ext uri="{9D8B030D-6E8A-4147-A177-3AD203B41FA5}"/>
                  </a:extLst>
                </a:gridCol>
                <a:gridCol w="704892">
                  <a:extLst>
                    <a:ext uri="{9D8B030D-6E8A-4147-A177-3AD203B41FA5}"/>
                  </a:extLst>
                </a:gridCol>
              </a:tblGrid>
              <a:tr h="229558">
                <a:tc rowSpan="2">
                  <a:txBody>
                    <a:bodyPr/>
                    <a:lstStyle>
                      <a:lvl1pPr marL="120650" indent="4763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120650" marR="0" lvl="0" indent="4763" algn="l" defTabSz="914400" rtl="0" eaLnBrk="0" fontAlgn="base" latinLnBrk="0" hangingPunct="0">
                        <a:lnSpc>
                          <a:spcPts val="900"/>
                        </a:lnSpc>
                        <a:spcBef>
                          <a:spcPts val="775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Ред</a:t>
                      </a:r>
                      <a:r>
                        <a:rPr kumimoji="0" lang="en-US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</a:p>
                    <a:p>
                      <a:pPr marL="120650" marR="0" lvl="0" indent="4763" algn="l" defTabSz="914400" rtl="0" eaLnBrk="0" fontAlgn="base" latinLnBrk="0" hangingPunct="0">
                        <a:lnSpc>
                          <a:spcPts val="900"/>
                        </a:lnSpc>
                        <a:spcBef>
                          <a:spcPts val="775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број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marL="635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63500" marR="0" lvl="0" indent="0" algn="ctr" defTabSz="914400" rtl="0" eaLnBrk="0" fontAlgn="base" latinLnBrk="0" hangingPunct="0">
                        <a:lnSpc>
                          <a:spcPts val="938"/>
                        </a:lnSpc>
                        <a:spcBef>
                          <a:spcPts val="7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ОСТАЛИ ОБЛИЦИ ОБРАЗОВНО-ВАСПИТНОГ РАДА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4763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4763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ПРВИ РАЗРЕД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 marL="30163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0163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 РАЗРЕД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 marL="1905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19050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ТРЕЋИ РАЗРЕД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 marL="9525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9525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ЧЕТВРТИ РАЗРЕД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22955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>
                      <a:lvl1pPr marL="98425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98425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нед</a:t>
                      </a:r>
                      <a:r>
                        <a:rPr kumimoji="0" lang="en-US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98425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98425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r>
                        <a:rPr kumimoji="0" lang="en-US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98425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98425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нед.</a:t>
                      </a: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0163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0163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год.</a:t>
                      </a: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0163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0163" marR="0" lvl="0" indent="0" algn="r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нед.</a:t>
                      </a: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98425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98425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год.</a:t>
                      </a: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98425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98425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нед.</a:t>
                      </a: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0163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0163" marR="0" lvl="0" indent="0" algn="r" defTabSz="914400" rtl="0" eaLnBrk="0" fontAlgn="base" latinLnBrk="0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год.</a:t>
                      </a: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307204">
                <a:tc>
                  <a:txBody>
                    <a:bodyPr/>
                    <a:lstStyle>
                      <a:lvl1pPr marL="30163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0163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0163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0163" marR="0" lvl="0" indent="0" algn="l" defTabSz="914400" rtl="0" eaLnBrk="0" fontAlgn="base" latinLnBrk="0" hangingPunct="0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Час одељењског старешине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0163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0163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0163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0163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0163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0163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0163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0163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0163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0163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0163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0163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0163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0163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0163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0163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/>
                </a:extLst>
              </a:tr>
              <a:tr h="307204">
                <a:tc>
                  <a:txBody>
                    <a:bodyPr/>
                    <a:lstStyle>
                      <a:lvl1pPr marL="30163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0163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0163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0163" marR="0" lvl="0" indent="0" algn="l" defTabSz="914400" rtl="0" eaLnBrk="0" fontAlgn="base" latinLnBrk="0" hangingPunct="0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Ваннаставне</a:t>
                      </a: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активности</a:t>
                      </a:r>
                      <a:r>
                        <a:rPr kumimoji="0" lang="en-US" altLang="en-US" sz="12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0163">
                        <a:spcBef>
                          <a:spcPct val="20000"/>
                        </a:spcBef>
                        <a:tabLst>
                          <a:tab pos="62865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tabLst>
                          <a:tab pos="62865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tabLst>
                          <a:tab pos="62865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tabLst>
                          <a:tab pos="62865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tabLst>
                          <a:tab pos="62865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62865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62865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62865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62865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0163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628650" algn="l"/>
                        </a:tabLst>
                      </a:pP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0163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0163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36-72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0163">
                        <a:spcBef>
                          <a:spcPct val="20000"/>
                        </a:spcBef>
                        <a:tabLst>
                          <a:tab pos="62865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tabLst>
                          <a:tab pos="62865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tabLst>
                          <a:tab pos="62865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tabLst>
                          <a:tab pos="62865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tabLst>
                          <a:tab pos="62865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62865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62865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62865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62865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0163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628650" algn="l"/>
                        </a:tabLst>
                      </a:pP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0163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0163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36-72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0163">
                        <a:spcBef>
                          <a:spcPct val="20000"/>
                        </a:spcBef>
                        <a:tabLst>
                          <a:tab pos="62865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tabLst>
                          <a:tab pos="62865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tabLst>
                          <a:tab pos="62865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tabLst>
                          <a:tab pos="62865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tabLst>
                          <a:tab pos="62865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62865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62865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62865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62865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0163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628650" algn="l"/>
                        </a:tabLst>
                      </a:pP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0163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0163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36-72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0163">
                        <a:spcBef>
                          <a:spcPct val="20000"/>
                        </a:spcBef>
                        <a:tabLst>
                          <a:tab pos="62865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tabLst>
                          <a:tab pos="62865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tabLst>
                          <a:tab pos="62865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tabLst>
                          <a:tab pos="62865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tabLst>
                          <a:tab pos="62865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62865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62865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62865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62865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0163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628650" algn="l"/>
                        </a:tabLst>
                      </a:pP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0163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0163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36-72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/>
                </a:extLst>
              </a:tr>
              <a:tr h="307204">
                <a:tc>
                  <a:txBody>
                    <a:bodyPr/>
                    <a:lstStyle>
                      <a:lvl1pPr marL="30163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0163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0163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0163" marR="0" lvl="0" indent="0" algn="l" defTabSz="914400" rtl="0" eaLnBrk="0" fontAlgn="base" latinLnBrk="0" hangingPunct="0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Екскурзија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30163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0163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1-3 </a:t>
                      </a:r>
                      <a:r>
                        <a:rPr kumimoji="0" lang="en-US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дана</a:t>
                      </a: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годишње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 marL="30163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0163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1-3 дана годишње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 marL="30163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0163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1-3 дана годишње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 marL="30163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0163" marR="0" lvl="0" indent="0" algn="ctr" defTabSz="914400" rtl="0" eaLnBrk="0" fontAlgn="base" latinLnBrk="0" hangingPunct="0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1-3 </a:t>
                      </a:r>
                      <a:r>
                        <a:rPr kumimoji="0" lang="en-US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дана</a:t>
                      </a: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годишње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13453" name="Rectangle 10"/>
          <p:cNvSpPr>
            <a:spLocks noChangeArrowheads="1"/>
          </p:cNvSpPr>
          <p:nvPr/>
        </p:nvSpPr>
        <p:spPr bwMode="auto">
          <a:xfrm>
            <a:off x="0" y="4608512"/>
            <a:ext cx="9144000" cy="2215991"/>
          </a:xfrm>
          <a:prstGeom prst="rect">
            <a:avLst/>
          </a:prstGeom>
          <a:solidFill>
            <a:srgbClr val="FFFFFF">
              <a:alpha val="45098"/>
            </a:srgb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har char="•"/>
              <a:tabLst>
                <a:tab pos="255588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25558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25558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2555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2555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555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555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555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555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ts val="0"/>
              </a:spcBef>
              <a:buClr>
                <a:srgbClr val="231F20"/>
              </a:buClr>
              <a:buSzPts val="800"/>
              <a:buFont typeface="Times New Roman" panose="02020603050405020304" pitchFamily="18" charset="0"/>
              <a:buAutoNum type="arabicPeriod"/>
            </a:pP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Назив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језика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националне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мањине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школама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којима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се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настава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одржава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матерњем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језику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националне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мањине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altLang="en-US" sz="138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buClr>
                <a:srgbClr val="231F20"/>
              </a:buClr>
              <a:buSzPts val="800"/>
              <a:buFont typeface="Times New Roman" panose="02020603050405020304" pitchFamily="18" charset="0"/>
              <a:buAutoNum type="arabicPeriod"/>
            </a:pP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Реализује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се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школама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којима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се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настава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одржава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матерњем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језику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националне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мањине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altLang="en-US" sz="138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buClr>
                <a:srgbClr val="231F20"/>
              </a:buClr>
              <a:buSzPts val="800"/>
              <a:buFont typeface="Times New Roman" panose="02020603050405020304" pitchFamily="18" charset="0"/>
              <a:buAutoNum type="arabicPeriod"/>
            </a:pP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Ученик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бира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један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од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понуђених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изборних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наставних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програма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altLang="en-US" sz="138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buClr>
                <a:srgbClr val="231F20"/>
              </a:buClr>
              <a:buSzPts val="800"/>
              <a:buFont typeface="Times New Roman" panose="02020603050405020304" pitchFamily="18" charset="0"/>
              <a:buAutoNum type="arabicPeriod"/>
            </a:pP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Ученик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припадник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националне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мањине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који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слуша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наставу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српском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језику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може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да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изабере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овај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програм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али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није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обавези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altLang="en-US" sz="138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buClr>
                <a:srgbClr val="231F20"/>
              </a:buClr>
              <a:buSzPts val="800"/>
              <a:buFont typeface="Times New Roman" panose="02020603050405020304" pitchFamily="18" charset="0"/>
              <a:buAutoNum type="arabicPeriod"/>
            </a:pP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Пројектна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настава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je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обавезна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за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све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ученике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altLang="en-US" sz="138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buClr>
                <a:srgbClr val="231F20"/>
              </a:buClr>
              <a:buSzPts val="800"/>
              <a:buFont typeface="Times New Roman" panose="02020603050405020304" pitchFamily="18" charset="0"/>
              <a:buAutoNum type="arabicPeriod"/>
            </a:pPr>
            <a:r>
              <a:rPr lang="en-US" altLang="en-US" sz="138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Ваннаставне</a:t>
            </a:r>
            <a:r>
              <a:rPr lang="en-US" altLang="en-US" sz="138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активности</a:t>
            </a:r>
            <a:r>
              <a:rPr lang="en-US" altLang="en-US" sz="138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en-US" sz="138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могу</a:t>
            </a:r>
            <a:r>
              <a:rPr lang="en-US" altLang="en-US" sz="138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да</a:t>
            </a:r>
            <a:r>
              <a:rPr lang="en-US" altLang="en-US" sz="138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буду</a:t>
            </a:r>
            <a:r>
              <a:rPr lang="en-US" altLang="en-US" sz="138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altLang="en-US" sz="138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друштвене</a:t>
            </a:r>
            <a:r>
              <a:rPr lang="en-US" altLang="en-US" sz="138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altLang="en-US" sz="138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уметничке</a:t>
            </a:r>
            <a:r>
              <a:rPr lang="en-US" altLang="en-US" sz="138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altLang="en-US" sz="138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техничке</a:t>
            </a:r>
            <a:r>
              <a:rPr lang="en-US" altLang="en-US" sz="138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altLang="en-US" sz="138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хуманитарне</a:t>
            </a:r>
            <a:r>
              <a:rPr lang="en-US" altLang="en-US" sz="138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altLang="en-US" sz="138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културне</a:t>
            </a:r>
            <a:r>
              <a:rPr lang="en-US" altLang="en-US" sz="138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altLang="en-US" sz="138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као</a:t>
            </a:r>
            <a:r>
              <a:rPr lang="en-US" altLang="en-US" sz="138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altLang="en-US" sz="138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друге</a:t>
            </a:r>
            <a:r>
              <a:rPr lang="en-US" altLang="en-US" sz="138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активности</a:t>
            </a:r>
            <a:r>
              <a:rPr lang="en-US" altLang="en-US" sz="138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en-US" altLang="en-US" sz="138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складу</a:t>
            </a:r>
            <a:r>
              <a:rPr lang="en-US" altLang="en-US" sz="138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са</a:t>
            </a:r>
            <a:r>
              <a:rPr lang="en-US" altLang="en-US" sz="138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просторним</a:t>
            </a:r>
            <a:r>
              <a:rPr lang="en-US" altLang="en-US" sz="138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altLang="en-US" sz="138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људским</a:t>
            </a:r>
            <a:r>
              <a:rPr lang="en-US" altLang="en-US" sz="138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ресурсима</a:t>
            </a:r>
            <a:r>
              <a:rPr lang="en-US" altLang="en-US" sz="138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школе</a:t>
            </a:r>
            <a:r>
              <a:rPr lang="en-US" altLang="en-US" sz="138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en-US" altLang="en-US" sz="138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buFontTx/>
              <a:buNone/>
            </a:pP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*	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Број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часова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за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ученике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припаднике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националних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мањина</a:t>
            </a:r>
            <a:endParaRPr lang="en-US" altLang="en-US" sz="1380" dirty="0" smtClean="0">
              <a:solidFill>
                <a:srgbClr val="000000"/>
              </a:solidFill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>
              <a:spcBef>
                <a:spcPts val="0"/>
              </a:spcBef>
              <a:buFontTx/>
              <a:buNone/>
            </a:pP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**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Настава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природи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организује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се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складу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са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одговарајућим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38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правилником</a:t>
            </a:r>
            <a:r>
              <a:rPr lang="en-US" altLang="en-US" sz="138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 </a:t>
            </a:r>
          </a:p>
        </p:txBody>
      </p:sp>
    </p:spTree>
    <p:extLst>
      <p:ext uri="{BB962C8B-B14F-4D97-AF65-F5344CB8AC3E}">
        <p14:creationId xmlns="" xmlns:p14="http://schemas.microsoft.com/office/powerpoint/2010/main" val="3303247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0"/>
            <a:ext cx="8229600" cy="990600"/>
          </a:xfrm>
        </p:spPr>
        <p:txBody>
          <a:bodyPr>
            <a:noAutofit/>
          </a:bodyPr>
          <a:lstStyle/>
          <a:p>
            <a:r>
              <a:rPr lang="sr-Cyrl-RS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ЗАДАТАК 1 (фронтални рад)</a:t>
            </a:r>
            <a:endParaRPr lang="en-US" sz="24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2204864"/>
            <a:ext cx="4410392" cy="35318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sr-Cyrl-C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Ваннаставне активности нис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sr-Cyrl-C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новина наше образовно - васпитне праксе. </a:t>
            </a:r>
            <a:endParaRPr lang="en-US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Присетите се које сте недоумице најчешће имали/имате када је у питању планирање и  остваривање ваннаставних активности? </a:t>
            </a:r>
          </a:p>
          <a:p>
            <a:pPr marL="0" indent="0">
              <a:buNone/>
            </a:pPr>
            <a:endParaRPr lang="en-US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31722" y="2132856"/>
            <a:ext cx="4712278" cy="295577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152128"/>
          </a:xfrm>
        </p:spPr>
        <p:txBody>
          <a:bodyPr>
            <a:normAutofit/>
          </a:bodyPr>
          <a:lstStyle/>
          <a:p>
            <a:r>
              <a:rPr lang="x-none" sz="24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НАЈЧЕШЋЕ НЕДОУМИЦЕ</a:t>
            </a:r>
            <a:r>
              <a:rPr lang="x-none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...</a:t>
            </a:r>
            <a:endParaRPr lang="en-US" sz="24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16832"/>
            <a:ext cx="5626968" cy="4237931"/>
          </a:xfrm>
        </p:spPr>
        <p:txBody>
          <a:bodyPr>
            <a:normAutofit/>
          </a:bodyPr>
          <a:lstStyle/>
          <a:p>
            <a:r>
              <a:rPr lang="x-none" sz="20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Која је сврха ваннаставних активности</a:t>
            </a:r>
            <a:r>
              <a:rPr lang="sr-Cyrl-ME" sz="2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, да ли је то само додатно оптерећење ученика</a:t>
            </a:r>
            <a:r>
              <a:rPr lang="x-none" sz="20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?</a:t>
            </a:r>
          </a:p>
          <a:p>
            <a:r>
              <a:rPr lang="sr-Cyrl-ME" sz="20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Како се ученици мотивишу да </a:t>
            </a:r>
          </a:p>
          <a:p>
            <a:pPr marL="0" indent="0">
              <a:buNone/>
            </a:pPr>
            <a:r>
              <a:rPr lang="sr-Cyrl-ME" sz="2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sr-Cyrl-ME" sz="20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   учествују ?</a:t>
            </a:r>
            <a:endParaRPr lang="x-none" sz="20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r>
              <a:rPr lang="sr-Cyrl-ME" sz="2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Да ли има неких  правила како </a:t>
            </a:r>
            <a:r>
              <a:rPr lang="sr-Cyrl-ME" sz="20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се</a:t>
            </a:r>
          </a:p>
          <a:p>
            <a:pPr marL="0" indent="0">
              <a:buNone/>
            </a:pPr>
            <a:r>
              <a:rPr lang="sr-Cyrl-ME" sz="2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sr-Cyrl-ME" sz="20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 </a:t>
            </a:r>
            <a:r>
              <a:rPr lang="sr-Cyrl-ME" sz="20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планирају и остварују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?</a:t>
            </a:r>
            <a:endParaRPr lang="sr-Cyrl-ME" sz="2000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Ко</a:t>
            </a:r>
            <a:r>
              <a:rPr lang="sr-Cyrl-ME" sz="20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их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x-none" sz="2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остварује и како </a:t>
            </a:r>
            <a:r>
              <a:rPr lang="x-none" sz="20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се 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плаћају</a:t>
            </a:r>
            <a:r>
              <a:rPr lang="sr-Cyrl-ME" sz="20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Када,</a:t>
            </a:r>
            <a:r>
              <a:rPr lang="sr-Cyrl-ME" sz="20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где</a:t>
            </a:r>
            <a:r>
              <a:rPr lang="sr-Cyrl-ME" sz="20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,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x-none" sz="20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са </a:t>
            </a:r>
            <a:r>
              <a:rPr lang="sr-Cyrl-ME" sz="20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чиме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x-none" sz="20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се </a:t>
            </a:r>
            <a:r>
              <a:rPr lang="sr-Cyrl-ME" sz="20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остварују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?</a:t>
            </a:r>
            <a:endParaRPr lang="en-US" sz="2000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endParaRPr lang="x-none" sz="20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endParaRPr lang="en-US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56176" y="1709565"/>
            <a:ext cx="2736304" cy="458515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290470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31840" y="1268760"/>
            <a:ext cx="2736304" cy="273630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648072"/>
          </a:xfrm>
        </p:spPr>
        <p:txBody>
          <a:bodyPr>
            <a:normAutofit/>
          </a:bodyPr>
          <a:lstStyle/>
          <a:p>
            <a:r>
              <a:rPr lang="sr-Cyrl-ME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ЗАДАТАК 2 (рад у групи)</a:t>
            </a:r>
            <a:endParaRPr lang="en-US" sz="24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6760" y="4005064"/>
            <a:ext cx="8260040" cy="2331919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x-non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Подела у 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мање групе</a:t>
            </a:r>
            <a:r>
              <a:rPr lang="sr-Cyrl-RS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4 </a:t>
            </a:r>
            <a:r>
              <a:rPr lang="x-non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5 чланова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x-none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x-none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Задатак: </a:t>
            </a:r>
            <a:endParaRPr lang="en-US" sz="20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lphaUcPeriod"/>
            </a:pPr>
            <a:r>
              <a:rPr lang="x-non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Излистајте различите ваннаставне активности 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које 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су 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 </a:t>
            </a:r>
            <a:r>
              <a:rPr lang="x-non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 вашој 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школи организ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овале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x-none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lphaUcPeriod"/>
            </a:pPr>
            <a:r>
              <a:rPr lang="x-non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Издвојте неке позитивне ефекте таквих активности. </a:t>
            </a:r>
          </a:p>
          <a:p>
            <a:pPr marL="0" indent="0">
              <a:buNone/>
            </a:pPr>
            <a:endParaRPr lang="x-none" sz="20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 рад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је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предвиђено 1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x-non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минута.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907504"/>
          </a:xfrm>
        </p:spPr>
        <p:txBody>
          <a:bodyPr>
            <a:normAutofit/>
          </a:bodyPr>
          <a:lstStyle/>
          <a:p>
            <a:r>
              <a:rPr lang="x-none" sz="2400" b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ДА </a:t>
            </a:r>
            <a:r>
              <a:rPr lang="x-none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ЛИ НАВЕДЕНИ ЕФЕКТИ ДОПРИНОСЕ:</a:t>
            </a:r>
            <a:endParaRPr lang="en-US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3849291"/>
          </a:xfrm>
        </p:spPr>
        <p:txBody>
          <a:bodyPr>
            <a:normAutofit/>
          </a:bodyPr>
          <a:lstStyle/>
          <a:p>
            <a:pPr marL="514350" indent="-514350">
              <a:spcBef>
                <a:spcPts val="600"/>
              </a:spcBef>
              <a:spcAft>
                <a:spcPts val="600"/>
              </a:spcAft>
              <a:buAutoNum type="arabicPeriod"/>
            </a:pP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ун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ом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интелектуалн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ом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емоционалн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ом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социјалн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ом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моралн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ом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физичк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ом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развој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endParaRPr lang="x-none" sz="200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spcBef>
                <a:spcPts val="600"/>
              </a:spcBef>
              <a:spcAft>
                <a:spcPts val="600"/>
              </a:spcAft>
              <a:buAutoNum type="arabicPeriod"/>
            </a:pP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азвијањ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кључних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међупредметних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компетенција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marL="514350" indent="-514350">
              <a:spcBef>
                <a:spcPts val="600"/>
              </a:spcBef>
              <a:spcAft>
                <a:spcPts val="600"/>
              </a:spcAft>
              <a:buAutoNum type="arabicPeriod"/>
            </a:pP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напређивањ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квалитета процеса и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исхода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образовања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васпитања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514350" indent="-514350">
              <a:spcBef>
                <a:spcPts val="600"/>
              </a:spcBef>
              <a:spcAft>
                <a:spcPts val="600"/>
              </a:spcAft>
              <a:buAutoNum type="arabicPeriod"/>
            </a:pP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азвој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свести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о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себи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стваралачких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способности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критичког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мишљења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способности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тимски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рад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способности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самовредновања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самоиницијативе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изражавања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свог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мишљења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514350" indent="-514350">
              <a:spcBef>
                <a:spcPts val="600"/>
              </a:spcBef>
              <a:spcAft>
                <a:spcPts val="600"/>
              </a:spcAft>
              <a:buAutoNum type="arabicPeriod"/>
            </a:pP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азвој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свести о значају здравог стила живота и одрживог развоја</a:t>
            </a:r>
            <a:endParaRPr lang="sr-Cyrl-RS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spcBef>
                <a:spcPts val="600"/>
              </a:spcBef>
              <a:spcAft>
                <a:spcPts val="600"/>
              </a:spcAft>
              <a:buAutoNum type="arabicPeriod"/>
            </a:pPr>
            <a:endParaRPr lang="x-none" sz="200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040560"/>
          </a:xfrm>
        </p:spPr>
        <p:txBody>
          <a:bodyPr>
            <a:normAutofit/>
          </a:bodyPr>
          <a:lstStyle/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x-none" sz="2000" smtClean="0"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sr-Cyrl-RS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способљавањ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доношење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ваљаних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одлука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о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избору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даљег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образовања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занимања</a:t>
            </a:r>
            <a:endParaRPr lang="x-none" sz="200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7.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азвијањ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осећања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солидарности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сарадње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sr-Cyrl-RS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неговање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другарства</a:t>
            </a:r>
            <a:endParaRPr lang="en-US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8.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развијањ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позитивних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људских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вредности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9.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поштовањ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људских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права</a:t>
            </a:r>
            <a:endParaRPr lang="en-US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10.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уважавањ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различитости</a:t>
            </a:r>
            <a:endParaRPr lang="sr-Cyrl-RS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11. нулт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ој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толеранциј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на насиље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12.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развијањ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личног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националног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идентитета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интеркултуралности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поштовањ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очувањ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националне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светске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културне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баштине</a:t>
            </a:r>
            <a:endParaRPr lang="en-US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>
            <a:normAutofit/>
          </a:bodyPr>
          <a:lstStyle/>
          <a:p>
            <a:r>
              <a:rPr lang="x-none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ЗАКЉУЧАК</a:t>
            </a:r>
            <a:endParaRPr lang="en-US" sz="24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9970" y="2132856"/>
            <a:ext cx="8294478" cy="4021907"/>
          </a:xfrm>
        </p:spPr>
        <p:txBody>
          <a:bodyPr>
            <a:norm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Основна </a:t>
            </a:r>
            <a:r>
              <a:rPr lang="x-non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сврха ваннаставних 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активности </a:t>
            </a:r>
            <a:r>
              <a:rPr lang="x-none" sz="200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је </a:t>
            </a:r>
            <a:r>
              <a:rPr lang="x-none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да, као </a:t>
            </a:r>
            <a:r>
              <a:rPr lang="x-none" sz="200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 настава, допринесу</a:t>
            </a:r>
            <a:r>
              <a:rPr lang="sr-Cyrl-RS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остваривању </a:t>
            </a:r>
            <a:r>
              <a:rPr lang="x-non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циљева образовања 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 васпитања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развоју кључних и међупредметних компетенција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Ваннаставне активности су велики потенцијал образовно-васпитног рада који није довољно искоришћен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Један од поузданих показатеља квалитета једне школе јесте и број ученика који учествује у ваннаставним активностима. </a:t>
            </a:r>
          </a:p>
          <a:p>
            <a:pPr marL="0" indent="0" algn="ctr">
              <a:spcBef>
                <a:spcPts val="600"/>
              </a:spcBef>
              <a:spcAft>
                <a:spcPts val="600"/>
              </a:spcAft>
              <a:buNone/>
            </a:pPr>
            <a:endParaRPr lang="sr-Cyrl-RS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36296" y="59002"/>
            <a:ext cx="1741936" cy="214586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990285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864096"/>
          </a:xfrm>
        </p:spPr>
        <p:txBody>
          <a:bodyPr>
            <a:normAutofit/>
          </a:bodyPr>
          <a:lstStyle/>
          <a:p>
            <a:r>
              <a:rPr lang="x-none" sz="2400" b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ВАННАСТАВНЕ АКТИВНОСТИ</a:t>
            </a:r>
            <a:r>
              <a:rPr lang="sr-Cyrl-RS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ОСИМ ТОГА</a:t>
            </a:r>
            <a:r>
              <a:rPr lang="x-none" sz="2400" b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ДОПРИНОСЕ</a:t>
            </a:r>
            <a:r>
              <a:rPr lang="sr-Cyrl-RS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4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896544"/>
          </a:xfrm>
        </p:spPr>
        <p:txBody>
          <a:bodyPr>
            <a:no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укључености и прихваћености ученика</a:t>
            </a:r>
            <a:endParaRPr lang="sr-Cyrl-RS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афирмацији ученика, наставника, школе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јачању васпитне улоге школе</a:t>
            </a:r>
            <a:endParaRPr lang="sr-Cyrl-ME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sr-Cyrl-ME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бољем коришћењу слободног </a:t>
            </a:r>
            <a:r>
              <a:rPr lang="sr-Cyrl-M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времена ученика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подстицању и испољавању креативности  наставника</a:t>
            </a:r>
            <a:endParaRPr lang="x-none" sz="200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сарадњи школе са родитељима,  друштвеном заједницом</a:t>
            </a:r>
            <a:endParaRPr lang="sr-Cyrl-RS" sz="20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различитим институцијама и истакнутим појединцима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већој искоришћености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C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 обогаћивању</a:t>
            </a:r>
            <a:r>
              <a:rPr lang="sr-Cyrl-CS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школских ресурса</a:t>
            </a:r>
            <a:endParaRPr lang="x-none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идентитету конкретне школе</a:t>
            </a:r>
            <a:endParaRPr lang="x-none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x-non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јачању осећања 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припадности школи</a:t>
            </a:r>
            <a:endParaRPr lang="x-none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x-non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смањењу 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трошкова родитеља</a:t>
            </a:r>
            <a:endParaRPr lang="x-none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endParaRPr lang="x-none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  <a:buNone/>
            </a:pPr>
            <a:endParaRPr lang="x-none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ЗАДАТАК 3 (фронтални рад</a:t>
            </a:r>
            <a:r>
              <a:rPr lang="sr-Cyrl-RS" sz="24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Наведите какве треба да буду ваннаставне активности да би имале што боље образовно-васпитне ефекте !</a:t>
            </a:r>
            <a:endParaRPr lang="en-US" sz="24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C:\Users\NORA\Desktop\OBUKA NASTAVNIKA 2019\vannastavne\vannastavne.gif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2627784" y="2818739"/>
            <a:ext cx="3960440" cy="34899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1008112"/>
          </a:xfrm>
        </p:spPr>
        <p:txBody>
          <a:bodyPr>
            <a:normAutofit/>
          </a:bodyPr>
          <a:lstStyle/>
          <a:p>
            <a:r>
              <a:rPr lang="x-none" sz="2400" b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ПРИНЦИПИ</a:t>
            </a:r>
            <a:r>
              <a:rPr lang="sr-Cyrl-ME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ПЛАНИРАЊА И ОСТВАРИВАЊА</a:t>
            </a:r>
            <a:r>
              <a:rPr lang="x-none" sz="2400" b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ВАННАСТАВНИХ </a:t>
            </a:r>
            <a:r>
              <a:rPr lang="x-none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АКТИВНОСТИ</a:t>
            </a:r>
            <a:endParaRPr lang="en-US" sz="24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1216" y="2007765"/>
            <a:ext cx="8363272" cy="4373563"/>
          </a:xfrm>
        </p:spPr>
        <p:txBody>
          <a:bodyPr numCol="1">
            <a:noAutofit/>
          </a:bodyPr>
          <a:lstStyle/>
          <a:p>
            <a:pPr>
              <a:buNone/>
            </a:pPr>
            <a:r>
              <a:rPr lang="x-none" sz="20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свеобухватност </a:t>
            </a:r>
            <a:r>
              <a:rPr lang="sr-Cyrl-R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</a:t>
            </a:r>
            <a:r>
              <a:rPr lang="sr-Cyrl-RS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проактивност</a:t>
            </a:r>
            <a:endParaRPr lang="x-none" sz="20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sr-Latn-RS" sz="20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</a:t>
            </a:r>
            <a:r>
              <a:rPr lang="x-none" sz="200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циљаност</a:t>
            </a:r>
            <a:endParaRPr lang="x-none" sz="2000" dirty="0" smtClean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x-none" sz="20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континуираност </a:t>
            </a:r>
            <a:endParaRPr lang="x-none" sz="20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sr-Latn-RS" sz="20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</a:t>
            </a:r>
            <a:r>
              <a:rPr lang="x-none" sz="200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испланиранос</a:t>
            </a:r>
            <a:r>
              <a:rPr lang="sr-Cyrl-RS" sz="20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т</a:t>
            </a:r>
            <a:endParaRPr lang="x-none" sz="2000" dirty="0" smtClean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</a:t>
            </a:r>
            <a:r>
              <a:rPr lang="sr-Cyrl-R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разноврсност  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sr-Cyrl-R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R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</a:t>
            </a:r>
            <a:r>
              <a:rPr lang="x-none" sz="20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документовање </a:t>
            </a:r>
            <a:endParaRPr lang="x-none" sz="2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sr-Latn-RS" sz="2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</a:t>
            </a:r>
            <a:r>
              <a:rPr lang="x-none" sz="2000" smtClean="0">
                <a:latin typeface="Times New Roman" pitchFamily="18" charset="0"/>
                <a:cs typeface="Times New Roman" pitchFamily="18" charset="0"/>
              </a:rPr>
              <a:t>евалуативно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ст                      </a:t>
            </a:r>
            <a:r>
              <a:rPr lang="x-none" sz="20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транспарентност</a:t>
            </a:r>
            <a:endParaRPr lang="sr-Cyrl-RS" sz="20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sr-Latn-RS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sr-Cyrl-RS" sz="20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sr-Cyrl-RS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</a:t>
            </a:r>
            <a:r>
              <a:rPr lang="x-none" sz="20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смисленост </a:t>
            </a:r>
            <a:endParaRPr lang="sr-Cyrl-RS" sz="2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x-none" sz="200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</a:t>
            </a:r>
            <a:r>
              <a:rPr lang="sr-Cyrl-RS" sz="2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x-none" sz="200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x-none" sz="20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2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C:\Users\NORA\Desktop\OBUKA NASTAVNIKA 2019\vannastavne\images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3204523" y="2316013"/>
            <a:ext cx="2806961" cy="30243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>
            <a:normAutofit/>
          </a:bodyPr>
          <a:lstStyle/>
          <a:p>
            <a:r>
              <a:rPr lang="x-none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СВЕОБУХВАТНОСТ</a:t>
            </a:r>
            <a:endParaRPr lang="en-US" sz="24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x-none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 </a:t>
            </a:r>
            <a:r>
              <a:rPr lang="x-none" sz="2000" b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СВЕ УЧЕНИКЕ</a:t>
            </a:r>
            <a:r>
              <a:rPr lang="sr-Cyrl-ME" sz="20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sr-Cyrl-ME" sz="20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sr-Cyrl-ME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sr-Cyrl-M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езависно од</a:t>
            </a:r>
            <a:r>
              <a:rPr lang="sr-Cyrl-M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школског успеха </a:t>
            </a:r>
            <a:endParaRPr lang="sr-Cyrl-ME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узраста </a:t>
            </a:r>
            <a:r>
              <a:rPr lang="x-none" sz="200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пола</a:t>
            </a:r>
            <a:endParaRPr lang="x-none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материјалног статуса</a:t>
            </a:r>
            <a:endParaRPr lang="sr-Cyrl-ME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sr-Cyrl-ME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sr-Cyrl-M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Зависно од:</a:t>
            </a:r>
          </a:p>
          <a:p>
            <a:r>
              <a:rPr lang="sr-Cyrl-M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интересовања</a:t>
            </a:r>
          </a:p>
          <a:p>
            <a:r>
              <a:rPr lang="sr-Cyrl-ME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sr-Cyrl-M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есурса школе</a:t>
            </a:r>
          </a:p>
          <a:p>
            <a:r>
              <a:rPr lang="sr-Cyrl-M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окружења</a:t>
            </a:r>
            <a:endParaRPr lang="sr-Cyrl-ME" sz="20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x-none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x-none" sz="200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sr-Cyrl-ME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x-none" sz="20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87586" y="2276872"/>
            <a:ext cx="3607412" cy="31683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>
            <a:normAutofit/>
          </a:bodyPr>
          <a:lstStyle/>
          <a:p>
            <a:r>
              <a:rPr lang="x-none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СМИСЛЕНОСТ</a:t>
            </a:r>
            <a:endParaRPr lang="en-US" sz="24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3048" y="4293096"/>
            <a:ext cx="8229600" cy="172819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x-none" sz="24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Ваннаставне </a:t>
            </a:r>
            <a:r>
              <a:rPr lang="x-none" sz="24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активности </a:t>
            </a:r>
            <a:r>
              <a:rPr lang="x-none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су адекватан одговор на потребе и интересовања ученика</a:t>
            </a:r>
            <a:r>
              <a:rPr lang="x-none" sz="24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sr-Cyrl-C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породице</a:t>
            </a:r>
            <a:r>
              <a:rPr lang="x-none" sz="24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x-none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локалне средине, друштва... </a:t>
            </a:r>
            <a:endParaRPr lang="en-US" sz="24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9209" y="1628800"/>
            <a:ext cx="7015913" cy="25202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620688"/>
            <a:ext cx="8229600" cy="648072"/>
          </a:xfrm>
        </p:spPr>
        <p:txBody>
          <a:bodyPr>
            <a:normAutofit/>
          </a:bodyPr>
          <a:lstStyle/>
          <a:p>
            <a:r>
              <a:rPr lang="x-none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ПРОАКТИВНОСТ</a:t>
            </a:r>
            <a:endParaRPr lang="en-US" sz="24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680520"/>
          </a:xfrm>
        </p:spPr>
        <p:txBody>
          <a:bodyPr>
            <a:noAutofit/>
          </a:bodyPr>
          <a:lstStyle/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аннаставн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активности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се тако организују да су ученици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x-none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ктивни</a:t>
            </a:r>
            <a:endParaRPr lang="sr-Cyrl-RS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самостални</a:t>
            </a:r>
            <a:endParaRPr lang="x-none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креативни </a:t>
            </a:r>
            <a:endParaRPr lang="x-none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критични</a:t>
            </a:r>
            <a:endParaRPr lang="x-none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сарадљиви</a:t>
            </a:r>
            <a:endParaRPr lang="sr-Cyrl-CS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sr-Cyrl-C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иницијативни</a:t>
            </a:r>
            <a:endParaRPr lang="x-none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x-non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спремни да искажу </a:t>
            </a:r>
            <a:r>
              <a:rPr lang="x-none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x-non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аргументују 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своје мишљење</a:t>
            </a:r>
            <a:endParaRPr lang="x-none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x-non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оспособљени за истраживачки рад кроз 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проналажење податка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...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endParaRPr lang="en-US" sz="20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44208" y="1700808"/>
            <a:ext cx="2417440" cy="26170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2088"/>
          </a:xfrm>
        </p:spPr>
        <p:txBody>
          <a:bodyPr>
            <a:normAutofit/>
          </a:bodyPr>
          <a:lstStyle/>
          <a:p>
            <a:r>
              <a:rPr lang="x-none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ЦИЉАНОСТ</a:t>
            </a:r>
            <a:endParaRPr lang="en-US" sz="24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2180909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x-none" sz="24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Унапред </a:t>
            </a:r>
            <a:r>
              <a:rPr lang="sr-Cyrl-R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су</a:t>
            </a:r>
            <a:r>
              <a:rPr lang="x-none" sz="24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дефинисани</a:t>
            </a:r>
            <a:r>
              <a:rPr lang="sr-Cyrl-R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x-none" sz="24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циљеви</a:t>
            </a:r>
            <a:r>
              <a:rPr lang="sr-Cyrl-R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и очекивани  ефекти/исходи</a:t>
            </a:r>
            <a:r>
              <a:rPr lang="x-none" sz="24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ваннаставних активности</a:t>
            </a:r>
            <a:endParaRPr lang="x-none" sz="24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85154" y="3356992"/>
            <a:ext cx="4034542" cy="25922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2223" y="620688"/>
            <a:ext cx="8229600" cy="854968"/>
          </a:xfrm>
        </p:spPr>
        <p:txBody>
          <a:bodyPr>
            <a:normAutofit/>
          </a:bodyPr>
          <a:lstStyle/>
          <a:p>
            <a:r>
              <a:rPr lang="x-none" sz="2400" b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КОНТИНУИРАНОСТ</a:t>
            </a:r>
            <a:endParaRPr lang="en-US" sz="24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/>
          </a:bodyPr>
          <a:lstStyle/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endParaRPr lang="sr-Cyrl-RS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Ваннаставне </a:t>
            </a:r>
            <a:r>
              <a:rPr lang="x-non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активности спроводе се: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x-non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континуирано, а не само поводом неких датума, јубилеја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прослава</a:t>
            </a:r>
            <a:endParaRPr lang="x-none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 или 2 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часа 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недељно</a:t>
            </a:r>
            <a:endParaRPr lang="x-none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  <a:buNone/>
            </a:pPr>
            <a:endParaRPr lang="en-US" sz="20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60637" y="3645024"/>
            <a:ext cx="6192687" cy="26642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692696"/>
            <a:ext cx="7200800" cy="796950"/>
          </a:xfrm>
        </p:spPr>
        <p:txBody>
          <a:bodyPr>
            <a:normAutofit/>
          </a:bodyPr>
          <a:lstStyle/>
          <a:p>
            <a:r>
              <a:rPr lang="x-none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ИСПЛАНИРАНОСТ</a:t>
            </a:r>
            <a:endParaRPr lang="en-US" sz="24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2132856"/>
            <a:ext cx="8424936" cy="3672408"/>
          </a:xfrm>
        </p:spPr>
        <p:txBody>
          <a:bodyPr>
            <a:norm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x-non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Ваннаставне </a:t>
            </a:r>
            <a:r>
              <a:rPr lang="x-none" sz="200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активности 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</a:t>
            </a:r>
            <a:r>
              <a:rPr lang="sr-Cyrl-RS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ланирају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на сличан начин као и часови обавезних предмета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Елементи планирања: 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циљ, ефекти/исходи,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активности ученика и наставника, начин рада,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временска артикулација, начин праћења</a:t>
            </a:r>
          </a:p>
          <a:p>
            <a:pPr marL="274638" indent="-274638">
              <a:spcBef>
                <a:spcPts val="600"/>
              </a:spcBef>
              <a:spcAft>
                <a:spcPts val="600"/>
              </a:spcAft>
              <a:buNone/>
            </a:pP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x-none" sz="2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endParaRPr lang="x-none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27785" y="3717032"/>
            <a:ext cx="4320477" cy="29067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>
            <a:normAutofit/>
          </a:bodyPr>
          <a:lstStyle/>
          <a:p>
            <a:r>
              <a:rPr lang="x-none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ДОКУМЕНТОВАЊЕ</a:t>
            </a:r>
            <a:endParaRPr lang="en-US" sz="24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772817"/>
            <a:ext cx="8640960" cy="2520280"/>
          </a:xfrm>
        </p:spPr>
        <p:txBody>
          <a:bodyPr>
            <a:norm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x-non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Оствареност ваннаставних </a:t>
            </a:r>
            <a:r>
              <a:rPr lang="x-none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активности </a:t>
            </a:r>
            <a:r>
              <a:rPr lang="x-non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видљива је у прописаној педагошкој документацији и кроз збирку различитих доказа (слике, снимци, извештаји, 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продукти...)</a:t>
            </a:r>
            <a:r>
              <a:rPr lang="x-none" sz="2000" smtClean="0">
                <a:latin typeface="Times New Roman" pitchFamily="18" charset="0"/>
                <a:cs typeface="Times New Roman" pitchFamily="18" charset="0"/>
              </a:rPr>
              <a:t>	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Добро је да постоји нека врста портфолија за сваку школску годину о оствареним ваннаставним активностима, као и препорукама за њихово унапређивање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x-none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3768" y="3789040"/>
            <a:ext cx="4248472" cy="261366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19872" y="3861993"/>
            <a:ext cx="2890664" cy="261671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>
            <a:normAutofit/>
          </a:bodyPr>
          <a:lstStyle/>
          <a:p>
            <a:r>
              <a:rPr lang="x-none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ЕВАЛУАТИВНОСТ</a:t>
            </a:r>
            <a:endParaRPr lang="en-US" sz="24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2016224"/>
          </a:xfrm>
        </p:spPr>
        <p:txBody>
          <a:bodyPr>
            <a:norm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Учешће ученика</a:t>
            </a:r>
            <a:r>
              <a:rPr lang="sr-Cyrl-C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и продукти њиховог рада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x-non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 ваннаставним 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активностима прат</a:t>
            </a:r>
            <a:r>
              <a:rPr lang="sr-Cyrl-C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x-non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 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 вреднуј</a:t>
            </a:r>
            <a:r>
              <a:rPr lang="sr-Cyrl-C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x-non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кроз дефинисани циљ и 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очекиване ефекте</a:t>
            </a:r>
            <a:r>
              <a:rPr lang="sr-Cyrl-M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/исходе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sr-Cyrl-RS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Наставник </a:t>
            </a:r>
            <a:r>
              <a:rPr lang="x-non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континуирано прати и вреднује и свој рад у остваривању</a:t>
            </a:r>
            <a:r>
              <a:rPr lang="x-none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x-non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ваннаставних </a:t>
            </a:r>
            <a:r>
              <a:rPr lang="x-none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активности</a:t>
            </a:r>
            <a:r>
              <a:rPr lang="x-non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и осмишљава начин унапређивања.</a:t>
            </a:r>
            <a:endParaRPr lang="en-US" sz="20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>
            <a:normAutofit/>
          </a:bodyPr>
          <a:lstStyle/>
          <a:p>
            <a:r>
              <a:rPr lang="x-none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ТРАНСПАРЕНТНОСТ</a:t>
            </a:r>
            <a:endParaRPr lang="en-US" sz="24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x-non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Ваннаставне </a:t>
            </a:r>
            <a:r>
              <a:rPr lang="x-none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активности </a:t>
            </a:r>
            <a:r>
              <a:rPr lang="x-non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су 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видљиве кроз</a:t>
            </a:r>
            <a:r>
              <a:rPr lang="x-non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sr-Cyrl-ME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ш</a:t>
            </a:r>
            <a:r>
              <a:rPr lang="sr-Cyrl-M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колска 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докумената</a:t>
            </a:r>
            <a:endParaRPr lang="x-none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sr-Cyrl-M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тмосферу</a:t>
            </a:r>
            <a:r>
              <a:rPr lang="sr-Cyrl-M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(срдачнија)</a:t>
            </a:r>
            <a:endParaRPr lang="x-none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sr-Cyrl-M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изглед п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ростор</a:t>
            </a:r>
            <a:r>
              <a:rPr lang="sr-Cyrl-M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sr-Cyrl-M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(продукти ВА)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endParaRPr lang="x-none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sr-Cyrl-ME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омуникацију</a:t>
            </a:r>
            <a:r>
              <a:rPr lang="sr-Cyrl-M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(богатија)</a:t>
            </a:r>
            <a:endParaRPr lang="x-none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sr-Cyrl-ME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sr-Cyrl-M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репознавање у окружењу</a:t>
            </a:r>
            <a:endParaRPr lang="sr-Cyrl-ME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Ваннаставне </a:t>
            </a:r>
            <a:r>
              <a:rPr lang="x-non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активности су </a:t>
            </a:r>
            <a:r>
              <a:rPr lang="x-none" sz="2000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лична </a:t>
            </a:r>
            <a:r>
              <a:rPr lang="x-none" sz="2000" i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карта 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школе</a:t>
            </a:r>
            <a:endParaRPr lang="en-US" sz="20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11885" y="2204864"/>
            <a:ext cx="4054155" cy="27363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1337922"/>
            <a:ext cx="7776864" cy="51154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796950"/>
          </a:xfrm>
        </p:spPr>
        <p:txBody>
          <a:bodyPr>
            <a:normAutofit/>
          </a:bodyPr>
          <a:lstStyle/>
          <a:p>
            <a:r>
              <a:rPr lang="x-none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РАЗНОВРСНОСТ</a:t>
            </a:r>
            <a:endParaRPr lang="en-US" sz="24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5408" y="3212976"/>
            <a:ext cx="8229600" cy="2747115"/>
          </a:xfrm>
        </p:spPr>
        <p:txBody>
          <a:bodyPr>
            <a:norm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x-non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Ваннаставне </a:t>
            </a:r>
            <a:r>
              <a:rPr lang="x-none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активности </a:t>
            </a:r>
            <a:r>
              <a:rPr lang="x-non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су по форми, садржају и 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начину </a:t>
            </a:r>
            <a:r>
              <a:rPr lang="sr-Cyrl-M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остваривања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различите</a:t>
            </a:r>
            <a:endParaRPr lang="x-none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x-non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Различите су и по томе ко је све укључен у њихово 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остваривање (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породица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x-non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установе, истакнути појединци, бивши 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ученици...)</a:t>
            </a:r>
            <a:endParaRPr lang="x-none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088" y="620688"/>
            <a:ext cx="8229600" cy="750296"/>
          </a:xfrm>
        </p:spPr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ЗАДАТАК 4 (фронтални рад)</a:t>
            </a:r>
            <a:endParaRPr lang="en-US" sz="24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4797152"/>
            <a:ext cx="8229600" cy="144016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x-none" sz="2400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algn="ctr">
              <a:buNone/>
            </a:pPr>
            <a:r>
              <a:rPr lang="x-none" sz="240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x-none" sz="24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Наведите</a:t>
            </a:r>
            <a:r>
              <a:rPr lang="sr-Cyrl-R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неке од</a:t>
            </a:r>
            <a:r>
              <a:rPr lang="x-none" sz="24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могућих начина остваривања </a:t>
            </a:r>
            <a:r>
              <a:rPr lang="x-none" sz="24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ваннаставн</a:t>
            </a:r>
            <a:r>
              <a:rPr lang="sr-Cyrl-R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их</a:t>
            </a:r>
            <a:r>
              <a:rPr lang="x-none" sz="24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x-none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активности.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1800" y="1340768"/>
            <a:ext cx="3816424" cy="38164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908720"/>
            <a:ext cx="8748464" cy="5832648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§"/>
            </a:pPr>
            <a:r>
              <a:rPr lang="sr-Cyrl-RS" sz="1800" b="1" dirty="0" smtClean="0">
                <a:solidFill>
                  <a:srgbClr val="0000FF"/>
                </a:solidFill>
                <a:latin typeface="Segoe Print" pitchFamily="2" charset="0"/>
                <a:cs typeface="Times New Roman" pitchFamily="18" charset="0"/>
              </a:rPr>
              <a:t>Квиз</a:t>
            </a:r>
            <a:endParaRPr lang="en-US" sz="1800" b="1" dirty="0" smtClean="0">
              <a:solidFill>
                <a:srgbClr val="0000FF"/>
              </a:solidFill>
              <a:latin typeface="Segoe Print" pitchFamily="2" charset="0"/>
              <a:cs typeface="Times New Roman" pitchFamily="18" charset="0"/>
            </a:endParaRPr>
          </a:p>
          <a:p>
            <a:pPr marL="720000">
              <a:buFont typeface="Wingdings" pitchFamily="2" charset="2"/>
              <a:buChar char="§"/>
            </a:pPr>
            <a:r>
              <a:rPr lang="sr-Cyrl-RS" sz="1800" b="1" dirty="0" smtClean="0">
                <a:solidFill>
                  <a:srgbClr val="FF0000"/>
                </a:solidFill>
                <a:latin typeface="Segoe Print" pitchFamily="2" charset="0"/>
                <a:cs typeface="Times New Roman" pitchFamily="18" charset="0"/>
              </a:rPr>
              <a:t>Изложба</a:t>
            </a:r>
            <a:endParaRPr lang="sr-Cyrl-RS" sz="1800" b="1" dirty="0">
              <a:solidFill>
                <a:srgbClr val="FF0000"/>
              </a:solidFill>
              <a:latin typeface="Segoe Print" pitchFamily="2" charset="0"/>
              <a:cs typeface="Times New Roman" pitchFamily="18" charset="0"/>
            </a:endParaRPr>
          </a:p>
          <a:p>
            <a:pPr marL="1080000">
              <a:buFont typeface="Wingdings" pitchFamily="2" charset="2"/>
              <a:buChar char="§"/>
            </a:pPr>
            <a:r>
              <a:rPr lang="sr-Cyrl-RS" sz="1800" b="1" dirty="0" smtClean="0">
                <a:solidFill>
                  <a:srgbClr val="0000FF"/>
                </a:solidFill>
                <a:latin typeface="Segoe Print" pitchFamily="2" charset="0"/>
                <a:cs typeface="Times New Roman" pitchFamily="18" charset="0"/>
              </a:rPr>
              <a:t>Представа</a:t>
            </a:r>
            <a:endParaRPr lang="sr-Cyrl-RS" sz="1800" b="1" dirty="0">
              <a:solidFill>
                <a:srgbClr val="0000FF"/>
              </a:solidFill>
              <a:latin typeface="Segoe Print" pitchFamily="2" charset="0"/>
              <a:cs typeface="Times New Roman" pitchFamily="18" charset="0"/>
            </a:endParaRPr>
          </a:p>
          <a:p>
            <a:pPr marL="1440000">
              <a:buFont typeface="Wingdings" pitchFamily="2" charset="2"/>
              <a:buChar char="§"/>
            </a:pPr>
            <a:r>
              <a:rPr lang="sr-Cyrl-RS" sz="1800" b="1" dirty="0" smtClean="0">
                <a:solidFill>
                  <a:srgbClr val="00B050"/>
                </a:solidFill>
                <a:latin typeface="Segoe Print" pitchFamily="2" charset="0"/>
                <a:cs typeface="Times New Roman" pitchFamily="18" charset="0"/>
              </a:rPr>
              <a:t>Дани спорта, музике, јабука.....</a:t>
            </a:r>
            <a:endParaRPr lang="sr-Cyrl-RS" sz="1800" b="1" dirty="0">
              <a:solidFill>
                <a:srgbClr val="00B050"/>
              </a:solidFill>
              <a:latin typeface="Segoe Print" pitchFamily="2" charset="0"/>
              <a:cs typeface="Times New Roman" pitchFamily="18" charset="0"/>
            </a:endParaRPr>
          </a:p>
          <a:p>
            <a:pPr marL="1800000">
              <a:buFont typeface="Wingdings" pitchFamily="2" charset="2"/>
              <a:buChar char="§"/>
            </a:pPr>
            <a:r>
              <a:rPr lang="sr-Cyrl-RS" sz="1800" b="1" dirty="0" smtClean="0">
                <a:solidFill>
                  <a:srgbClr val="0000FF"/>
                </a:solidFill>
                <a:latin typeface="Segoe Print" pitchFamily="2" charset="0"/>
                <a:cs typeface="Times New Roman" pitchFamily="18" charset="0"/>
              </a:rPr>
              <a:t>Прављење </a:t>
            </a:r>
            <a:r>
              <a:rPr lang="sr-Cyrl-RS" sz="1800" b="1" dirty="0">
                <a:solidFill>
                  <a:srgbClr val="0000FF"/>
                </a:solidFill>
                <a:latin typeface="Segoe Print" pitchFamily="2" charset="0"/>
                <a:cs typeface="Times New Roman" pitchFamily="18" charset="0"/>
              </a:rPr>
              <a:t>неког производа</a:t>
            </a:r>
          </a:p>
          <a:p>
            <a:pPr marL="2160000">
              <a:buFont typeface="Wingdings" pitchFamily="2" charset="2"/>
              <a:buChar char="§"/>
            </a:pPr>
            <a:r>
              <a:rPr lang="sr-Cyrl-RS" sz="1800" b="1" dirty="0" smtClean="0">
                <a:solidFill>
                  <a:srgbClr val="0000FF"/>
                </a:solidFill>
                <a:latin typeface="Segoe Print" pitchFamily="2" charset="0"/>
                <a:cs typeface="Times New Roman" pitchFamily="18" charset="0"/>
              </a:rPr>
              <a:t>Сајам</a:t>
            </a:r>
            <a:endParaRPr lang="sr-Cyrl-RS" sz="1800" b="1" dirty="0">
              <a:solidFill>
                <a:srgbClr val="0000FF"/>
              </a:solidFill>
              <a:latin typeface="Segoe Print" pitchFamily="2" charset="0"/>
              <a:cs typeface="Times New Roman" pitchFamily="18" charset="0"/>
            </a:endParaRPr>
          </a:p>
          <a:p>
            <a:pPr marL="2520000">
              <a:buFont typeface="Wingdings" pitchFamily="2" charset="2"/>
              <a:buChar char="§"/>
            </a:pPr>
            <a:r>
              <a:rPr lang="sr-Cyrl-RS" sz="1800" b="1" dirty="0" smtClean="0">
                <a:solidFill>
                  <a:srgbClr val="FF0000"/>
                </a:solidFill>
                <a:latin typeface="Segoe Print" pitchFamily="2" charset="0"/>
                <a:cs typeface="Times New Roman" pitchFamily="18" charset="0"/>
              </a:rPr>
              <a:t>Хуманитарна </a:t>
            </a:r>
            <a:r>
              <a:rPr lang="sr-Cyrl-RS" sz="1800" b="1" dirty="0">
                <a:solidFill>
                  <a:srgbClr val="FF0000"/>
                </a:solidFill>
                <a:latin typeface="Segoe Print" pitchFamily="2" charset="0"/>
                <a:cs typeface="Times New Roman" pitchFamily="18" charset="0"/>
              </a:rPr>
              <a:t>акција</a:t>
            </a:r>
          </a:p>
          <a:p>
            <a:pPr marL="2880000">
              <a:buFont typeface="Wingdings" pitchFamily="2" charset="2"/>
              <a:buChar char="§"/>
            </a:pPr>
            <a:r>
              <a:rPr lang="sr-Cyrl-RS" sz="1800" b="1" dirty="0" smtClean="0">
                <a:solidFill>
                  <a:srgbClr val="0000FF"/>
                </a:solidFill>
                <a:latin typeface="Segoe Print" pitchFamily="2" charset="0"/>
                <a:cs typeface="Times New Roman" pitchFamily="18" charset="0"/>
              </a:rPr>
              <a:t>Прављење </a:t>
            </a:r>
            <a:r>
              <a:rPr lang="sr-Cyrl-RS" sz="1800" b="1" dirty="0">
                <a:solidFill>
                  <a:srgbClr val="0000FF"/>
                </a:solidFill>
                <a:latin typeface="Segoe Print" pitchFamily="2" charset="0"/>
                <a:cs typeface="Times New Roman" pitchFamily="18" charset="0"/>
              </a:rPr>
              <a:t>школског часописа</a:t>
            </a:r>
          </a:p>
          <a:p>
            <a:pPr marL="3240000">
              <a:buFont typeface="Wingdings" pitchFamily="2" charset="2"/>
              <a:buChar char="§"/>
            </a:pPr>
            <a:r>
              <a:rPr lang="sr-Cyrl-RS" sz="1800" b="1" dirty="0" smtClean="0">
                <a:solidFill>
                  <a:srgbClr val="00B050"/>
                </a:solidFill>
                <a:latin typeface="Segoe Print" pitchFamily="2" charset="0"/>
                <a:cs typeface="Times New Roman" pitchFamily="18" charset="0"/>
              </a:rPr>
              <a:t>Такмичење</a:t>
            </a:r>
            <a:endParaRPr lang="sr-Cyrl-RS" sz="1800" b="1" dirty="0">
              <a:solidFill>
                <a:srgbClr val="00B050"/>
              </a:solidFill>
              <a:latin typeface="Segoe Print" pitchFamily="2" charset="0"/>
              <a:cs typeface="Times New Roman" pitchFamily="18" charset="0"/>
            </a:endParaRPr>
          </a:p>
          <a:p>
            <a:pPr marL="3600000">
              <a:buFont typeface="Wingdings" pitchFamily="2" charset="2"/>
              <a:buChar char="§"/>
            </a:pPr>
            <a:r>
              <a:rPr lang="sr-Cyrl-RS" sz="1800" b="1" dirty="0" smtClean="0">
                <a:solidFill>
                  <a:srgbClr val="0000FF"/>
                </a:solidFill>
                <a:latin typeface="Segoe Print" pitchFamily="2" charset="0"/>
                <a:cs typeface="Times New Roman" pitchFamily="18" charset="0"/>
              </a:rPr>
              <a:t>Посета</a:t>
            </a:r>
            <a:endParaRPr lang="en-US" sz="1800" b="1" dirty="0">
              <a:solidFill>
                <a:srgbClr val="0000FF"/>
              </a:solidFill>
              <a:latin typeface="Segoe Print" pitchFamily="2" charset="0"/>
              <a:cs typeface="Times New Roman" pitchFamily="18" charset="0"/>
            </a:endParaRPr>
          </a:p>
          <a:p>
            <a:pPr marL="3960000">
              <a:buFont typeface="Wingdings" pitchFamily="2" charset="2"/>
              <a:buChar char="§"/>
            </a:pPr>
            <a:r>
              <a:rPr lang="sr-Cyrl-RS" sz="1800" b="1" dirty="0" smtClean="0">
                <a:solidFill>
                  <a:srgbClr val="0000FF"/>
                </a:solidFill>
                <a:latin typeface="Segoe Print" pitchFamily="2" charset="0"/>
                <a:cs typeface="Times New Roman" pitchFamily="18" charset="0"/>
              </a:rPr>
              <a:t>Сређивање </a:t>
            </a:r>
            <a:r>
              <a:rPr lang="sr-Cyrl-RS" sz="1800" b="1" dirty="0">
                <a:solidFill>
                  <a:srgbClr val="0000FF"/>
                </a:solidFill>
                <a:latin typeface="Segoe Print" pitchFamily="2" charset="0"/>
                <a:cs typeface="Times New Roman" pitchFamily="18" charset="0"/>
              </a:rPr>
              <a:t>школе</a:t>
            </a:r>
          </a:p>
          <a:p>
            <a:pPr marL="4320000">
              <a:buFont typeface="Wingdings" pitchFamily="2" charset="2"/>
              <a:buChar char="§"/>
            </a:pPr>
            <a:r>
              <a:rPr lang="sr-Cyrl-RS" sz="1800" b="1" dirty="0" smtClean="0">
                <a:solidFill>
                  <a:srgbClr val="FF0000"/>
                </a:solidFill>
                <a:latin typeface="Segoe Print" pitchFamily="2" charset="0"/>
                <a:cs typeface="Times New Roman" pitchFamily="18" charset="0"/>
              </a:rPr>
              <a:t>Снимање </a:t>
            </a:r>
            <a:r>
              <a:rPr lang="sr-Cyrl-RS" sz="1800" b="1" dirty="0">
                <a:solidFill>
                  <a:srgbClr val="FF0000"/>
                </a:solidFill>
                <a:latin typeface="Segoe Print" pitchFamily="2" charset="0"/>
                <a:cs typeface="Times New Roman" pitchFamily="18" charset="0"/>
              </a:rPr>
              <a:t>филма</a:t>
            </a:r>
          </a:p>
          <a:p>
            <a:pPr marL="4680000">
              <a:buFont typeface="Wingdings" pitchFamily="2" charset="2"/>
              <a:buChar char="§"/>
            </a:pPr>
            <a:r>
              <a:rPr lang="sr-Cyrl-RS" sz="1800" b="1" dirty="0" smtClean="0">
                <a:solidFill>
                  <a:srgbClr val="0000FF"/>
                </a:solidFill>
                <a:latin typeface="Segoe Print" pitchFamily="2" charset="0"/>
                <a:cs typeface="Times New Roman" pitchFamily="18" charset="0"/>
              </a:rPr>
              <a:t>Пројекат</a:t>
            </a:r>
            <a:endParaRPr lang="sr-Cyrl-RS" sz="1800" b="1" dirty="0">
              <a:solidFill>
                <a:srgbClr val="0000FF"/>
              </a:solidFill>
              <a:latin typeface="Segoe Print" pitchFamily="2" charset="0"/>
              <a:cs typeface="Times New Roman" pitchFamily="18" charset="0"/>
            </a:endParaRPr>
          </a:p>
          <a:p>
            <a:pPr marL="5040000">
              <a:buFont typeface="Wingdings" pitchFamily="2" charset="2"/>
              <a:buChar char="§"/>
            </a:pPr>
            <a:r>
              <a:rPr lang="sr-Cyrl-RS" sz="1800" b="1" dirty="0" smtClean="0">
                <a:solidFill>
                  <a:srgbClr val="0000FF"/>
                </a:solidFill>
                <a:latin typeface="Segoe Print" pitchFamily="2" charset="0"/>
                <a:cs typeface="Times New Roman" pitchFamily="18" charset="0"/>
              </a:rPr>
              <a:t>Сарадња </a:t>
            </a:r>
            <a:r>
              <a:rPr lang="sr-Cyrl-RS" sz="1800" b="1" dirty="0">
                <a:solidFill>
                  <a:srgbClr val="0000FF"/>
                </a:solidFill>
                <a:latin typeface="Segoe Print" pitchFamily="2" charset="0"/>
                <a:cs typeface="Times New Roman" pitchFamily="18" charset="0"/>
              </a:rPr>
              <a:t>са другом школом</a:t>
            </a:r>
          </a:p>
          <a:p>
            <a:pPr marL="5400000">
              <a:buFont typeface="Wingdings" pitchFamily="2" charset="2"/>
              <a:buChar char="§"/>
            </a:pPr>
            <a:r>
              <a:rPr lang="sr-Cyrl-RS" sz="1800" b="1" dirty="0" smtClean="0">
                <a:solidFill>
                  <a:srgbClr val="0000FF"/>
                </a:solidFill>
                <a:latin typeface="Segoe Print" pitchFamily="2" charset="0"/>
                <a:cs typeface="Times New Roman" pitchFamily="18" charset="0"/>
              </a:rPr>
              <a:t>Ученичка задруга....</a:t>
            </a:r>
          </a:p>
          <a:p>
            <a:pPr>
              <a:buNone/>
            </a:pPr>
            <a:endParaRPr lang="en-US" sz="1800" dirty="0" smtClean="0"/>
          </a:p>
          <a:p>
            <a:pPr>
              <a:buNone/>
            </a:pPr>
            <a:r>
              <a:rPr lang="sr-Cyrl-RS" sz="1800" dirty="0" smtClean="0"/>
              <a:t> </a:t>
            </a:r>
            <a:endParaRPr lang="en-US" sz="18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467544" y="3284984"/>
            <a:ext cx="2952328" cy="3132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5760" y="548680"/>
            <a:ext cx="8229600" cy="864022"/>
          </a:xfrm>
        </p:spPr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ЗАДАТАК </a:t>
            </a:r>
            <a:r>
              <a:rPr lang="en-US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sr-Cyrl-RS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(фронтални)</a:t>
            </a:r>
            <a:endParaRPr lang="en-US" sz="24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085184"/>
            <a:ext cx="8219256" cy="125700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sr-Cyrl-R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основу вашег искуства наведите недостатке у планирању и остваривању ваннаставног рада</a:t>
            </a:r>
            <a:endParaRPr lang="en-US" sz="24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7440" y="1340768"/>
            <a:ext cx="4082792" cy="38884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НЕДОСТАЦИ...</a:t>
            </a:r>
            <a:endParaRPr lang="en-US" sz="24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11349"/>
            <a:ext cx="8229600" cy="4525963"/>
          </a:xfrm>
        </p:spPr>
        <p:txBody>
          <a:bodyPr>
            <a:normAutofit lnSpcReduction="10000"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Мали број понуђених 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ваннаставних активности</a:t>
            </a:r>
            <a:endParaRPr lang="sr-Cyrl-CS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Ученици </a:t>
            </a:r>
            <a:r>
              <a:rPr lang="x-non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 приморавају да учествују у ваннаставним активностима које их 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 интересују</a:t>
            </a:r>
            <a:endParaRPr lang="sr-Cyrl-CS" sz="20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sr-Cyrl-C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Фиксирани програми и активности</a:t>
            </a:r>
            <a:endParaRPr lang="x-none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ктивност </a:t>
            </a:r>
            <a:r>
              <a:rPr lang="x-none" sz="200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подсећа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на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традиционалну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наставу</a:t>
            </a:r>
            <a:endParaRPr lang="sr-Cyrl-RS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Доминантна је улога 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наставник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endParaRPr lang="x-none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Ваннаставне активности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почивају искључиво на ентузијазму појединца</a:t>
            </a:r>
            <a:endParaRPr lang="x-none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sr-Cyrl-M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 прати се 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оствареност планираних </a:t>
            </a:r>
            <a:r>
              <a:rPr lang="sr-Cyrl-M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ваннаставних активности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аннаставне активности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се доживљавају као мање значајне и додатно оптерећујуће за ученике</a:t>
            </a:r>
            <a:endParaRPr lang="x-none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  <a:buNone/>
            </a:pPr>
            <a:endParaRPr lang="x-none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  <a:buNone/>
            </a:pPr>
            <a:endParaRPr lang="x-none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548680"/>
            <a:ext cx="8363272" cy="868958"/>
          </a:xfrm>
        </p:spPr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ПСЕУДО ВАННАСТАВН</a:t>
            </a:r>
            <a:r>
              <a:rPr lang="en-US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sr-Cyrl-RS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АКТИВНОСТИ</a:t>
            </a:r>
            <a:endParaRPr lang="en-US" sz="24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3993307"/>
          </a:xfrm>
        </p:spPr>
        <p:txBody>
          <a:bodyPr>
            <a:norm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Оркестар школе састављен од ученика који иду у музичку школу и који се састаје само пред припредбу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sr-Cyrl-RS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рипрема за такмичење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Школски тим састављен од ученика који тренирају спорт</a:t>
            </a:r>
            <a:endParaRPr lang="en-US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Фолклор, страни језик, спорт, пливање, припрема за завршни испит/пријемни...Који се остварују у школи али их родитељи плаћају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????</a:t>
            </a:r>
            <a:endParaRPr lang="en-US" sz="20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>
            <a:normAutofit/>
          </a:bodyPr>
          <a:lstStyle/>
          <a:p>
            <a:r>
              <a:rPr lang="x-none" sz="2400" b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ПРИМЕРИ </a:t>
            </a:r>
            <a:r>
              <a:rPr lang="x-none" sz="2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ДОБРИХ ВАННАСТАВНИХ АКТИВНОСТИ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>
            <a:no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аза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примера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успешних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ваннаставних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активности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изабрани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радов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које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су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школе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домови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ученика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целе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Србије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предали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Конкурс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ЗУОВ-а)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sr-Cyrl-RS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sr-Latn-C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Конкурс је део трогодишњег пројекта </a:t>
            </a:r>
            <a:r>
              <a:rPr lang="sr-Latn-CS" sz="2000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Јачање васпитне улоге школе</a:t>
            </a:r>
            <a:r>
              <a:rPr lang="sr-Latn-C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 који Завод спроводи на основу Стратегије развоја образовања до 2020. у Републици Србији и пратећег Акционог плана. </a:t>
            </a:r>
            <a:endParaRPr lang="x-none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sr-Cyrl-RS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Базу </a:t>
            </a:r>
            <a:r>
              <a:rPr lang="x-non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можете наћи на линку </a:t>
            </a:r>
            <a:r>
              <a:rPr lang="x-non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https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://zuov.gov.rs/vannastavne-aktivnosti</a:t>
            </a:r>
            <a:endParaRPr lang="sr-Cyrl-RS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endParaRPr lang="x-none" sz="20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93911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008112"/>
          </a:xfrm>
        </p:spPr>
        <p:txBody>
          <a:bodyPr>
            <a:normAutofit/>
          </a:bodyPr>
          <a:lstStyle/>
          <a:p>
            <a:r>
              <a:rPr lang="sr-Cyrl-ME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ПРЕДУСЛОВИ УСПЕШНЕ ВАННАСТАВНЕ АКТИВНОСТИ</a:t>
            </a:r>
            <a:endParaRPr lang="en-US" sz="24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3672408"/>
          </a:xfrm>
        </p:spPr>
        <p:txBody>
          <a:bodyPr>
            <a:norm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sr-Cyrl-M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Наставници имају став да су ваннаставне активности саставни део образовно-васпитног процеса и да су потребне и смислене за ученике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sr-Cyrl-M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Праведност у оптерећењу наставника ваннаставним активностима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sr-Cyrl-M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Простор, време, опрема и материјал за </a:t>
            </a:r>
            <a:r>
              <a:rPr lang="sr-Cyrl-ME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ваннаставне активности </a:t>
            </a:r>
            <a:r>
              <a:rPr lang="sr-Cyrl-M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су обезбеђени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sr-Cyrl-M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Ученици и њихови родитељи знају које </a:t>
            </a:r>
            <a:r>
              <a:rPr lang="sr-Cyrl-ME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ваннаставне </a:t>
            </a:r>
            <a:r>
              <a:rPr lang="sr-Cyrl-M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активности школа нуди и слободно их бирају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sr-Cyrl-M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Флексибилна организација ваннаставн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их</a:t>
            </a:r>
            <a:r>
              <a:rPr lang="sr-Cyrl-M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активности</a:t>
            </a:r>
            <a:endParaRPr lang="en-US" sz="20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10787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620688"/>
            <a:ext cx="8229600" cy="720080"/>
          </a:xfrm>
        </p:spPr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ФЛЕКСИБИЛНОСТ У ПОГЛЕДУ:</a:t>
            </a:r>
            <a:endParaRPr lang="en-US" sz="24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1844824"/>
            <a:ext cx="7776864" cy="4752528"/>
          </a:xfrm>
        </p:spPr>
        <p:txBody>
          <a:bodyPr>
            <a:no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sr-Cyrl-CS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садржаја –</a:t>
            </a:r>
            <a:r>
              <a:rPr lang="en-US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C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 мора се „робовати“ програму, може се у току оствари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sr-Cyrl-C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ања мењати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sr-Cyrl-M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адаптирати</a:t>
            </a:r>
            <a:endParaRPr lang="sr-Cyrl-CS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x-none" sz="2000" b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динамике </a:t>
            </a:r>
            <a:r>
              <a:rPr lang="x-none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рада </a:t>
            </a:r>
            <a:r>
              <a:rPr lang="x-non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не мора да буде сваке недеље једнак 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број часова</a:t>
            </a:r>
            <a:endParaRPr lang="sr-Cyrl-RS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x-none" sz="2000" b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броја </a:t>
            </a:r>
            <a:r>
              <a:rPr lang="x-none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наставника  </a:t>
            </a:r>
            <a:r>
              <a:rPr lang="x-non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неку ваннаставну активност могу да остварују два или више наставника, с тим да свако од њих 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има видљиву </a:t>
            </a:r>
            <a:r>
              <a:rPr lang="x-non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улогу (на пример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наставник музичке и ликовне културе, српског језика у 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припрем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мјузикла)</a:t>
            </a:r>
            <a:endParaRPr lang="x-none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620688"/>
            <a:ext cx="8229600" cy="720080"/>
          </a:xfrm>
        </p:spPr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ФЛЕКСИБИЛНОСТ У ПОГЛЕДУ:</a:t>
            </a:r>
            <a:endParaRPr lang="en-US" sz="24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2204864"/>
            <a:ext cx="8064896" cy="4392488"/>
          </a:xfrm>
        </p:spPr>
        <p:txBody>
          <a:bodyPr>
            <a:no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sr-Cyrl-RS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места </a:t>
            </a:r>
            <a:r>
              <a:rPr lang="x-none" sz="2000" b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оствари</a:t>
            </a:r>
            <a:r>
              <a:rPr lang="sr-Cyrl-RS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вања</a:t>
            </a:r>
            <a:r>
              <a:rPr lang="x-none" sz="2000" b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x-non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не мора бити у учионици, може бити у дворишту или негде ван школе уз 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сагласност родитеља</a:t>
            </a:r>
            <a:endParaRPr lang="x-none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x-none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састава ученика </a:t>
            </a:r>
            <a:r>
              <a:rPr lang="x-non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– могу да буду ученици једног одељења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разреда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више разреда, бивши ученици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sr-Cyrl-RS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sr-Cyrl-RS" sz="20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x-none" sz="2000" b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чес</a:t>
            </a:r>
            <a:r>
              <a:rPr lang="sr-Cyrl-RS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ника (ко че све учествовати)</a:t>
            </a:r>
            <a:r>
              <a:rPr lang="x-none" sz="2000" b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x-non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– могу се укључити родитељи, баке, деке, бивши ученици, појединци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предст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вници </a:t>
            </a:r>
            <a:r>
              <a:rPr lang="x-non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институција</a:t>
            </a:r>
            <a:r>
              <a:rPr lang="x-none" sz="200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.... </a:t>
            </a:r>
            <a:endParaRPr lang="x-none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50025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492896"/>
            <a:ext cx="8229600" cy="3633267"/>
          </a:xfrm>
        </p:spPr>
        <p:txBody>
          <a:bodyPr>
            <a:norm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Ваннаставне активности</a:t>
            </a:r>
            <a:r>
              <a:rPr lang="sr-Cyrl-M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ME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су захтевна форма рада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sr-Cyrl-M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Потребно је пажљиво планирање, управљање групом и праћење како би се постигли жељени ефекти/исходи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sr-Cyrl-M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ваннаставним активностима</a:t>
            </a:r>
            <a:r>
              <a:rPr lang="sr-Cyrl-M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наставници и ученици у већој мери постају </a:t>
            </a:r>
            <a:r>
              <a:rPr lang="sr-Cyrl-ME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партнери </a:t>
            </a:r>
            <a:r>
              <a:rPr lang="sr-Cyrl-M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 образовно-васпитном процесу, успостављају се блискији односи што има </a:t>
            </a:r>
            <a:r>
              <a:rPr lang="sr-Cyrl-ME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позитиван трансфер  </a:t>
            </a:r>
            <a:r>
              <a:rPr lang="sr-Cyrl-ME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друге школске активности</a:t>
            </a:r>
            <a:endParaRPr lang="sr-Cyrl-RS" sz="20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692696"/>
            <a:ext cx="9036496" cy="792088"/>
          </a:xfrm>
        </p:spPr>
        <p:txBody>
          <a:bodyPr>
            <a:noAutofit/>
          </a:bodyPr>
          <a:lstStyle/>
          <a:p>
            <a:pPr algn="ctr"/>
            <a:r>
              <a:rPr lang="sr-Cyrl-RS" sz="2400" b="1" dirty="0" smtClean="0"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НАСТАВНИК У ВАННАСТАВНИМ АКТИВНОСТИМА</a:t>
            </a:r>
            <a:endParaRPr lang="en-US" sz="2400" b="1" dirty="0">
              <a:solidFill>
                <a:schemeClr val="tx2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93007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11599</TotalTime>
  <Words>1620</Words>
  <Application>Microsoft Office PowerPoint</Application>
  <PresentationFormat>On-screen Show (4:3)</PresentationFormat>
  <Paragraphs>311</Paragraphs>
  <Slides>33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33</vt:i4>
      </vt:variant>
    </vt:vector>
  </HeadingPairs>
  <TitlesOfParts>
    <vt:vector size="35" baseType="lpstr">
      <vt:lpstr>1_Office Theme</vt:lpstr>
      <vt:lpstr>2_Default Design</vt:lpstr>
      <vt:lpstr>   </vt:lpstr>
      <vt:lpstr>Slide 2</vt:lpstr>
      <vt:lpstr>ЗАКОНСКИ ОСНОВ</vt:lpstr>
      <vt:lpstr>ПРВИ ЦИКЛУС</vt:lpstr>
      <vt:lpstr>ЗАДАТАК 1 (фронтални рад)</vt:lpstr>
      <vt:lpstr>НАЈЧЕШЋЕ НЕДОУМИЦЕ...</vt:lpstr>
      <vt:lpstr>ЗАДАТАК 2 (рад у групи)</vt:lpstr>
      <vt:lpstr>ДА ЛИ НАВЕДЕНИ ЕФЕКТИ ДОПРИНОСЕ:</vt:lpstr>
      <vt:lpstr>Slide 9</vt:lpstr>
      <vt:lpstr>ЗАКЉУЧАК</vt:lpstr>
      <vt:lpstr>ВАННАСТАВНЕ АКТИВНОСТИ ОСИМ ТОГА ДОПРИНОСЕ:</vt:lpstr>
      <vt:lpstr>ЗАДАТАК 3 (фронтални рад)</vt:lpstr>
      <vt:lpstr>ПРИНЦИПИ ПЛАНИРАЊА И ОСТВАРИВАЊА ВАННАСТАВНИХ АКТИВНОСТИ</vt:lpstr>
      <vt:lpstr>СВЕОБУХВАТНОСТ</vt:lpstr>
      <vt:lpstr>СМИСЛЕНОСТ</vt:lpstr>
      <vt:lpstr>ПРОАКТИВНОСТ</vt:lpstr>
      <vt:lpstr>ЦИЉАНОСТ</vt:lpstr>
      <vt:lpstr>КОНТИНУИРАНОСТ</vt:lpstr>
      <vt:lpstr>ИСПЛАНИРАНОСТ</vt:lpstr>
      <vt:lpstr>ДОКУМЕНТОВАЊЕ</vt:lpstr>
      <vt:lpstr>ЕВАЛУАТИВНОСТ</vt:lpstr>
      <vt:lpstr>ТРАНСПАРЕНТНОСТ</vt:lpstr>
      <vt:lpstr>РАЗНОВРСНОСТ</vt:lpstr>
      <vt:lpstr>ЗАДАТАК 4 (фронтални рад)</vt:lpstr>
      <vt:lpstr>Slide 25</vt:lpstr>
      <vt:lpstr>ЗАДАТАК 5 (фронтални)</vt:lpstr>
      <vt:lpstr>НЕДОСТАЦИ...</vt:lpstr>
      <vt:lpstr> ПСЕУДО ВАННАСТАВНE АКТИВНОСТИ</vt:lpstr>
      <vt:lpstr>ПРИМЕРИ ДОБРИХ ВАННАСТАВНИХ АКТИВНОСТИ</vt:lpstr>
      <vt:lpstr>ПРЕДУСЛОВИ УСПЕШНЕ ВАННАСТАВНЕ АКТИВНОСТИ</vt:lpstr>
      <vt:lpstr>ФЛЕКСИБИЛНОСТ У ПОГЛЕДУ:</vt:lpstr>
      <vt:lpstr>ФЛЕКСИБИЛНОСТ У ПОГЛЕДУ:</vt:lpstr>
      <vt:lpstr>НАСТАВНИК У ВАННАСТАВНИМ АКТИВНОСТИМА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ПРИРОДНО КРЕТАЊЕ СТАНОВНИШТВА СРБИЈЕ</dc:title>
  <dc:creator>Nataša Milovanović</dc:creator>
  <cp:lastModifiedBy>Corporate Edition</cp:lastModifiedBy>
  <cp:revision>1661</cp:revision>
  <cp:lastPrinted>2019-03-06T11:09:48Z</cp:lastPrinted>
  <dcterms:created xsi:type="dcterms:W3CDTF">2006-08-16T00:00:00Z</dcterms:created>
  <dcterms:modified xsi:type="dcterms:W3CDTF">2020-04-01T22:49:51Z</dcterms:modified>
</cp:coreProperties>
</file>